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0" r:id="rId9"/>
    <p:sldId id="281" r:id="rId10"/>
    <p:sldId id="267" r:id="rId11"/>
    <p:sldId id="268" r:id="rId12"/>
    <p:sldId id="269" r:id="rId13"/>
    <p:sldId id="270" r:id="rId14"/>
    <p:sldId id="271" r:id="rId15"/>
    <p:sldId id="272" r:id="rId16"/>
    <p:sldId id="283" r:id="rId17"/>
    <p:sldId id="284" r:id="rId18"/>
    <p:sldId id="276" r:id="rId19"/>
    <p:sldId id="277" r:id="rId20"/>
    <p:sldId id="278" r:id="rId21"/>
    <p:sldId id="279" r:id="rId22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2334" y="14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3364BE4-6791-6CC6-CEA8-36F56F0AF7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DC1A1CC-F756-7297-7B08-C5037E8851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6A2D8-110A-4E33-A0F8-8A63F741C8A8}" type="datetimeFigureOut">
              <a:rPr lang="ru-RU" smtClean="0"/>
              <a:t>09.06.2023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119422F-191C-AF7C-6AA0-337998E650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31BC38C-1398-FF89-6CB6-A91D52FE45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5D23B-8A08-48EA-889D-A382DA122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229934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27519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78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64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35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sv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svg"/><Relationship Id="rId4" Type="http://schemas.openxmlformats.org/officeDocument/2006/relationships/image" Target="../media/image126.svg"/><Relationship Id="rId9" Type="http://schemas.openxmlformats.org/officeDocument/2006/relationships/image" Target="../media/image131.png"/><Relationship Id="rId14" Type="http://schemas.openxmlformats.org/officeDocument/2006/relationships/image" Target="../media/image13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svg"/><Relationship Id="rId5" Type="http://schemas.openxmlformats.org/officeDocument/2006/relationships/image" Target="../media/image145.png"/><Relationship Id="rId4" Type="http://schemas.openxmlformats.org/officeDocument/2006/relationships/image" Target="../media/image14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svg"/><Relationship Id="rId18" Type="http://schemas.openxmlformats.org/officeDocument/2006/relationships/image" Target="../media/image78.png"/><Relationship Id="rId26" Type="http://schemas.openxmlformats.org/officeDocument/2006/relationships/image" Target="../media/image86.svg"/><Relationship Id="rId3" Type="http://schemas.openxmlformats.org/officeDocument/2006/relationships/image" Target="../media/image63.png"/><Relationship Id="rId21" Type="http://schemas.openxmlformats.org/officeDocument/2006/relationships/image" Target="../media/image81.sv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svg"/><Relationship Id="rId25" Type="http://schemas.openxmlformats.org/officeDocument/2006/relationships/image" Target="../media/image85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image" Target="../media/image65.png"/><Relationship Id="rId15" Type="http://schemas.openxmlformats.org/officeDocument/2006/relationships/image" Target="../media/image75.svg"/><Relationship Id="rId23" Type="http://schemas.openxmlformats.org/officeDocument/2006/relationships/image" Target="../media/image83.svg"/><Relationship Id="rId28" Type="http://schemas.openxmlformats.org/officeDocument/2006/relationships/image" Target="../media/image88.svg"/><Relationship Id="rId10" Type="http://schemas.openxmlformats.org/officeDocument/2006/relationships/image" Target="../media/image70.png"/><Relationship Id="rId19" Type="http://schemas.openxmlformats.org/officeDocument/2006/relationships/image" Target="../media/image79.sv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81929" y="0"/>
            <a:ext cx="9206071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44000" y="0"/>
            <a:ext cx="8784208" cy="10287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04950" y="2981403"/>
            <a:ext cx="6686458" cy="508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Проектная работа 
</a:t>
            </a:r>
            <a:endParaRPr lang="en-US" sz="3200" dirty="0"/>
          </a:p>
        </p:txBody>
      </p:sp>
      <p:sp>
        <p:nvSpPr>
          <p:cNvPr id="6" name="Text 1"/>
          <p:cNvSpPr/>
          <p:nvPr/>
        </p:nvSpPr>
        <p:spPr>
          <a:xfrm>
            <a:off x="1504950" y="4619255"/>
            <a:ext cx="10058400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Илья Муромец и 
Соловей-разбойник</a:t>
            </a:r>
            <a:endParaRPr lang="en-US" sz="4800" dirty="0"/>
          </a:p>
        </p:txBody>
      </p:sp>
      <p:sp>
        <p:nvSpPr>
          <p:cNvPr id="7" name="Text 2"/>
          <p:cNvSpPr/>
          <p:nvPr/>
        </p:nvSpPr>
        <p:spPr>
          <a:xfrm>
            <a:off x="1504950" y="6464724"/>
            <a:ext cx="614362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В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ыполнен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студентами</a:t>
            </a:r>
            <a:endParaRPr lang="ru-RU" sz="2400" dirty="0">
              <a:solidFill>
                <a:srgbClr val="272727"/>
              </a:solidFill>
              <a:latin typeface="Montserrat Regular" pitchFamily="34" charset="0"/>
              <a:ea typeface="Montserrat Regular" pitchFamily="34" charset="-122"/>
              <a:cs typeface="Montserrat Regular" pitchFamily="34" charset="-120"/>
            </a:endParaRPr>
          </a:p>
          <a:p>
            <a:pPr marL="0" indent="0" algn="l">
              <a:lnSpc>
                <a:spcPts val="3750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группы Б9121-09.03.03пикд</a:t>
            </a:r>
            <a:endParaRPr lang="en-US" sz="2400" dirty="0"/>
          </a:p>
        </p:txBody>
      </p:sp>
      <p:sp>
        <p:nvSpPr>
          <p:cNvPr id="8" name="Text 3"/>
          <p:cNvSpPr/>
          <p:nvPr/>
        </p:nvSpPr>
        <p:spPr>
          <a:xfrm>
            <a:off x="1504950" y="7660112"/>
            <a:ext cx="354330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Донской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Ю. А.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
Чурганов 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Н. С.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
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Бацуева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Е. В.</a:t>
            </a:r>
            <a:endParaRPr lang="en-US" sz="2400" dirty="0"/>
          </a:p>
        </p:txBody>
      </p:sp>
      <p:pic>
        <p:nvPicPr>
          <p:cNvPr id="9" name="Рисунок 8" descr="Изображение выглядит как прибор&#10;&#10;Автоматически созданное описание">
            <a:extLst>
              <a:ext uri="{FF2B5EF4-FFF2-40B4-BE49-F238E27FC236}">
                <a16:creationId xmlns:a16="http://schemas.microsoft.com/office/drawing/2014/main" id="{C29A1C33-F23A-47D0-26C8-934C2EC538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878591"/>
            <a:ext cx="710216" cy="1178655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936A40E9-B397-7363-6CD4-2A49CD7E6BDC}"/>
              </a:ext>
            </a:extLst>
          </p:cNvPr>
          <p:cNvSpPr/>
          <p:nvPr/>
        </p:nvSpPr>
        <p:spPr>
          <a:xfrm>
            <a:off x="2612088" y="924157"/>
            <a:ext cx="6686458" cy="1319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ru-RU" sz="3200" dirty="0">
                <a:latin typeface="Montserrat" pitchFamily="2" charset="-52"/>
              </a:rPr>
              <a:t>Дальневосточный федеральный университет</a:t>
            </a:r>
            <a:endParaRPr lang="en-US" sz="3200" dirty="0">
              <a:latin typeface="Montserrat" pitchFamily="2" charset="-52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366B3C31-7637-D672-DA34-967D854D9195}"/>
              </a:ext>
            </a:extLst>
          </p:cNvPr>
          <p:cNvSpPr/>
          <p:nvPr/>
        </p:nvSpPr>
        <p:spPr>
          <a:xfrm>
            <a:off x="1492742" y="4005600"/>
            <a:ext cx="7111016" cy="508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ru-RU" sz="3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</a:t>
            </a:r>
            <a:r>
              <a:rPr lang="en-US" sz="32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азработка</a:t>
            </a:r>
            <a:r>
              <a:rPr lang="en-US" sz="3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2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компьютерной</a:t>
            </a:r>
            <a:r>
              <a:rPr lang="en-US" sz="3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2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игры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1190854">
            <a:off x="10008585" y="-1398381"/>
            <a:ext cx="9857833" cy="11139547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524000" y="6475344"/>
            <a:ext cx="6610350" cy="18859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65532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Соловей-разбойник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24000" y="2790825"/>
            <a:ext cx="61436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Главный враг Ильи Муромца, которого он должен победить в конце своего пути. </a:t>
            </a:r>
            <a:endParaRPr lang="ru-RU" sz="2400" dirty="0">
              <a:solidFill>
                <a:srgbClr val="272727"/>
              </a:solidFill>
              <a:latin typeface="Montserrat Regular" pitchFamily="34" charset="0"/>
              <a:ea typeface="Montserrat Regular" pitchFamily="34" charset="-122"/>
              <a:cs typeface="Montserrat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На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ближнем бою атакует шашкой, на дальнем – свистом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171700" y="7589769"/>
            <a:ext cx="5810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250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48200" y="7589769"/>
            <a:ext cx="3429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10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029450" y="7589769"/>
            <a:ext cx="3143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15</a:t>
            </a:r>
            <a:endParaRPr lang="en-US" sz="2400" dirty="0"/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61105A41-D2B3-CC05-9DF6-4B06C226598C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10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F52A9C2B-D4CB-C9B5-7C77-DEADBE005AE9}"/>
              </a:ext>
            </a:extLst>
          </p:cNvPr>
          <p:cNvSpPr/>
          <p:nvPr/>
        </p:nvSpPr>
        <p:spPr>
          <a:xfrm>
            <a:off x="1504950" y="55245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ru-RU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Х</a:t>
            </a:r>
            <a:r>
              <a:rPr lang="en-US" sz="2700" dirty="0" err="1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арактеристики</a:t>
            </a:r>
            <a:endParaRPr lang="en-US" sz="2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-0.00252 0.05092 C -0.00287 0.06234 -0.00598 0.07315 -0.01138 0.08055 C -0.01711 0.08873 -0.02336 0.09197 -0.02978 0.09012 L -0.0585 0.0841 " pathEditMode="relative" rAng="306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0" y="61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1204997">
            <a:off x="10091522" y="-1419005"/>
            <a:ext cx="9798909" cy="11072962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504950" y="6086475"/>
            <a:ext cx="4248150" cy="18859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2628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Тугарин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04950" y="3076575"/>
            <a:ext cx="614362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Злой богатырь, обитающий в пещере, находящейся в топях. Наносит удары в ближнем бою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133600" y="7200900"/>
            <a:ext cx="6096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10100" y="7200900"/>
            <a:ext cx="3810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25</a:t>
            </a:r>
            <a:endParaRPr lang="en-US" sz="2400" dirty="0"/>
          </a:p>
        </p:txBody>
      </p:sp>
      <p:sp>
        <p:nvSpPr>
          <p:cNvPr id="8" name="Text 17">
            <a:extLst>
              <a:ext uri="{FF2B5EF4-FFF2-40B4-BE49-F238E27FC236}">
                <a16:creationId xmlns:a16="http://schemas.microsoft.com/office/drawing/2014/main" id="{FEF45616-4D70-8FDB-7B02-A89EBE9CB1AA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11</a:t>
            </a: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826ED077-E602-E677-47F8-ECB4A05B9973}"/>
              </a:ext>
            </a:extLst>
          </p:cNvPr>
          <p:cNvSpPr/>
          <p:nvPr/>
        </p:nvSpPr>
        <p:spPr>
          <a:xfrm>
            <a:off x="1504950" y="52168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ru-RU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Х</a:t>
            </a:r>
            <a:r>
              <a:rPr lang="en-US" sz="2700" dirty="0" err="1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арактеристики</a:t>
            </a:r>
            <a:endParaRPr lang="en-US" sz="2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9.87654E-7 L 0.01051 0.05555 C 0.01268 0.0679 0.01181 0.08009 0.00816 0.08873 C 0.00391 0.0983 -0.00252 0.10247 -0.00981 0.10154 L -0.04288 0.09815 " pathEditMode="relative" rAng="228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6" y="69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24000" y="6395990"/>
            <a:ext cx="6610350" cy="1885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153652" y="-1943261"/>
            <a:ext cx="8884518" cy="100396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49720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Змей Горыныч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04950" y="3076575"/>
            <a:ext cx="61436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Трехглавый змей, охраняющий границу между миром мертвых и живых. Атакует как в ближнем бою, так и в дальнем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152650" y="7510415"/>
            <a:ext cx="6096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19625" y="7510415"/>
            <a:ext cx="409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6991350" y="7510415"/>
            <a:ext cx="3810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25</a:t>
            </a:r>
            <a:endParaRPr lang="en-US" sz="2400" dirty="0"/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45DBD218-0D23-A96C-C3A1-9BCC50AAF282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12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E2C2EBA5-5377-8D1F-68F2-0FF1333A3DFD}"/>
              </a:ext>
            </a:extLst>
          </p:cNvPr>
          <p:cNvSpPr/>
          <p:nvPr/>
        </p:nvSpPr>
        <p:spPr>
          <a:xfrm>
            <a:off x="1504950" y="55245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ru-RU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Х</a:t>
            </a:r>
            <a:r>
              <a:rPr lang="en-US" sz="2700" dirty="0" err="1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арактеристики</a:t>
            </a:r>
            <a:endParaRPr lang="en-US" sz="2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108 L 0.01068 0.04291 C 0.01189 0.05494 0.01181 0.06482 0.0092 0.07578 C 0.00616 0.0875 0.00069 0.09553 -0.00451 0.09769 L -0.03203 0.11621 " pathEditMode="relative" rAng="156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" y="67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24000" y="6555266"/>
            <a:ext cx="6610350" cy="1885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315575" y="-1943261"/>
            <a:ext cx="8884518" cy="100396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23050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Татары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04950" y="3076575"/>
            <a:ext cx="61436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Основные противники, с которыми придется сражаться во время прохождения. Они могут отличаться видом оружия, лучники и мечники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247900" y="7669691"/>
            <a:ext cx="4286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80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19625" y="7669691"/>
            <a:ext cx="409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6981825" y="7669691"/>
            <a:ext cx="409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</a:t>
            </a:r>
            <a:endParaRPr lang="en-US" sz="2400" dirty="0"/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2F628660-CADF-DE98-22DB-C33AF97EB9F8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13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F2E52BF0-B70F-4F1E-B1BE-D0C0E343B639}"/>
              </a:ext>
            </a:extLst>
          </p:cNvPr>
          <p:cNvSpPr/>
          <p:nvPr/>
        </p:nvSpPr>
        <p:spPr>
          <a:xfrm>
            <a:off x="1504950" y="55245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ru-RU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Х</a:t>
            </a:r>
            <a:r>
              <a:rPr lang="en-US" sz="2700" dirty="0" err="1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арактеристики</a:t>
            </a:r>
            <a:endParaRPr lang="en-US" sz="2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73 -0.00987 L 0.04002 0.04399 C 0.04141 0.05587 0.04002 0.06852 0.03568 0.07871 C 0.03082 0.08982 0.02457 0.09568 0.01815 0.09661 L -0.01293 0.10263 " pathEditMode="relative" rAng="222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5" y="72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24000" y="6356487"/>
            <a:ext cx="4248150" cy="1885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883343" y="-1028861"/>
            <a:ext cx="8884518" cy="100396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46958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Летучая мышь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04950" y="3076575"/>
            <a:ext cx="61436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Встречаются в топях, они быстро передвигаются, наносят небольшой урон, но они не передвигаются по одному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257425" y="7470912"/>
            <a:ext cx="409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50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48200" y="7470912"/>
            <a:ext cx="3429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10</a:t>
            </a:r>
            <a:endParaRPr lang="en-US" sz="2400" dirty="0"/>
          </a:p>
        </p:txBody>
      </p:sp>
      <p:sp>
        <p:nvSpPr>
          <p:cNvPr id="8" name="Text 17">
            <a:extLst>
              <a:ext uri="{FF2B5EF4-FFF2-40B4-BE49-F238E27FC236}">
                <a16:creationId xmlns:a16="http://schemas.microsoft.com/office/drawing/2014/main" id="{1C058482-CDB2-278D-93AB-6695A8DD18B9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14</a:t>
            </a: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AEB513CC-BC18-0F17-D0EF-23435821951F}"/>
              </a:ext>
            </a:extLst>
          </p:cNvPr>
          <p:cNvSpPr/>
          <p:nvPr/>
        </p:nvSpPr>
        <p:spPr>
          <a:xfrm>
            <a:off x="1504950" y="55245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ru-RU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Х</a:t>
            </a:r>
            <a:r>
              <a:rPr lang="en-US" sz="2700" dirty="0" err="1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арактеристики</a:t>
            </a:r>
            <a:endParaRPr lang="en-US" sz="2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66 -0.06527 L 0.03577 -0.02716 C 0.03863 -0.01836 0.03915 -0.01034 0.03681 -0.00432 C 0.0342 0.00185 0.03012 0.00463 0.02457 0.00324 L 0.00018 -0.00031 " pathEditMode="relative" rAng="204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6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04950" y="857250"/>
            <a:ext cx="28765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Локации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2171700" y="3609975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Муром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171700" y="5210175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Путь от Мурома 
до Чернигова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372350" y="3609975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Чернигов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2592050" y="3609975"/>
            <a:ext cx="3533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Топи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381875" y="5438775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Пещера Тугарина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2592050" y="5438775"/>
            <a:ext cx="3533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Калиновый мост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2171700" y="7267575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Два берега у Калинового моста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2582525" y="7267575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Путь от Калинового моста до Киев-града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372350" y="7267575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Поле с Соловьем-разбойником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1504950" y="3257550"/>
            <a:ext cx="3905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</a:t>
            </a:r>
            <a:endParaRPr lang="en-US" sz="7500" dirty="0"/>
          </a:p>
        </p:txBody>
      </p:sp>
      <p:sp>
        <p:nvSpPr>
          <p:cNvPr id="13" name="Text 11"/>
          <p:cNvSpPr/>
          <p:nvPr/>
        </p:nvSpPr>
        <p:spPr>
          <a:xfrm>
            <a:off x="1504950" y="5086350"/>
            <a:ext cx="66675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4</a:t>
            </a:r>
            <a:endParaRPr lang="en-US" sz="7500" dirty="0"/>
          </a:p>
        </p:txBody>
      </p:sp>
      <p:sp>
        <p:nvSpPr>
          <p:cNvPr id="14" name="Text 12"/>
          <p:cNvSpPr/>
          <p:nvPr/>
        </p:nvSpPr>
        <p:spPr>
          <a:xfrm>
            <a:off x="1504950" y="7143750"/>
            <a:ext cx="60007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7</a:t>
            </a:r>
            <a:endParaRPr lang="en-US" sz="7500" dirty="0"/>
          </a:p>
        </p:txBody>
      </p:sp>
      <p:sp>
        <p:nvSpPr>
          <p:cNvPr id="15" name="Text 13"/>
          <p:cNvSpPr/>
          <p:nvPr/>
        </p:nvSpPr>
        <p:spPr>
          <a:xfrm>
            <a:off x="6715125" y="3257550"/>
            <a:ext cx="5810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</a:t>
            </a:r>
            <a:endParaRPr lang="en-US" sz="7500" dirty="0"/>
          </a:p>
        </p:txBody>
      </p:sp>
      <p:sp>
        <p:nvSpPr>
          <p:cNvPr id="16" name="Text 14"/>
          <p:cNvSpPr/>
          <p:nvPr/>
        </p:nvSpPr>
        <p:spPr>
          <a:xfrm>
            <a:off x="6715125" y="5086350"/>
            <a:ext cx="5810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5</a:t>
            </a:r>
            <a:endParaRPr lang="en-US" sz="7500" dirty="0"/>
          </a:p>
        </p:txBody>
      </p:sp>
      <p:sp>
        <p:nvSpPr>
          <p:cNvPr id="17" name="Text 15"/>
          <p:cNvSpPr/>
          <p:nvPr/>
        </p:nvSpPr>
        <p:spPr>
          <a:xfrm>
            <a:off x="6715125" y="7143750"/>
            <a:ext cx="64770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8</a:t>
            </a:r>
            <a:endParaRPr lang="en-US" sz="7500" dirty="0"/>
          </a:p>
        </p:txBody>
      </p:sp>
      <p:sp>
        <p:nvSpPr>
          <p:cNvPr id="18" name="Text 16"/>
          <p:cNvSpPr/>
          <p:nvPr/>
        </p:nvSpPr>
        <p:spPr>
          <a:xfrm>
            <a:off x="11925300" y="3257550"/>
            <a:ext cx="5810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3</a:t>
            </a:r>
            <a:endParaRPr lang="en-US" sz="7500" dirty="0"/>
          </a:p>
        </p:txBody>
      </p:sp>
      <p:sp>
        <p:nvSpPr>
          <p:cNvPr id="19" name="Text 17"/>
          <p:cNvSpPr/>
          <p:nvPr/>
        </p:nvSpPr>
        <p:spPr>
          <a:xfrm>
            <a:off x="11925300" y="5086350"/>
            <a:ext cx="6191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6</a:t>
            </a:r>
            <a:endParaRPr lang="en-US" sz="7500" dirty="0"/>
          </a:p>
        </p:txBody>
      </p:sp>
      <p:sp>
        <p:nvSpPr>
          <p:cNvPr id="20" name="Text 18"/>
          <p:cNvSpPr/>
          <p:nvPr/>
        </p:nvSpPr>
        <p:spPr>
          <a:xfrm>
            <a:off x="11925300" y="7143750"/>
            <a:ext cx="6191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9</a:t>
            </a:r>
            <a:endParaRPr lang="en-US" sz="750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1BC0FF15-CD4E-EA93-8161-579522E6DC17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15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03646 1.85185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4.07407E-6 L 0.03724 4.07407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4.07407E-6 L 0.03724 4.07407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4.07407E-6 L 0.0296 4.07407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85185E-6 L 0.03116 1.85185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4.07407E-6 L 0.03012 4.07407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2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75E-6 1.85185E-6 L 0.03229 1.85185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4.07407E-6 L 0.03307 4.07407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4.07407E-6 L 0.03255 4.07407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1504950" y="857250"/>
            <a:ext cx="3676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Интерфейс</a:t>
            </a:r>
            <a:endParaRPr lang="en-US" sz="4800" dirty="0"/>
          </a:p>
        </p:txBody>
      </p:sp>
      <p:pic>
        <p:nvPicPr>
          <p:cNvPr id="3" name="Рисунок 2" descr="Изображение выглядит как снимок экрана, Красочность, Прямоугольник, прямоугольный&#10;&#10;Автоматически созданное описание">
            <a:extLst>
              <a:ext uri="{FF2B5EF4-FFF2-40B4-BE49-F238E27FC236}">
                <a16:creationId xmlns:a16="http://schemas.microsoft.com/office/drawing/2014/main" id="{AC469FC3-A998-80D2-C188-8D1808F87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214" y="2121346"/>
            <a:ext cx="1523809" cy="3555555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, Красочность, Прямоугольник, прямоугольный&#10;&#10;Автоматически созданное описание">
            <a:extLst>
              <a:ext uri="{FF2B5EF4-FFF2-40B4-BE49-F238E27FC236}">
                <a16:creationId xmlns:a16="http://schemas.microsoft.com/office/drawing/2014/main" id="{31E03CFE-ADA2-8E64-2D81-408281B60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539" y="2121346"/>
            <a:ext cx="1523809" cy="3555555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, символ, Красочность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75F7D5C4-193F-914B-4E64-BD684020D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889" y="2121346"/>
            <a:ext cx="1523809" cy="355555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Красочность, Прямоугольник, прямоугольный&#10;&#10;Автоматически созданное описание">
            <a:extLst>
              <a:ext uri="{FF2B5EF4-FFF2-40B4-BE49-F238E27FC236}">
                <a16:creationId xmlns:a16="http://schemas.microsoft.com/office/drawing/2014/main" id="{A694D85F-011C-24F4-7155-9BE65B028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7564" y="2121343"/>
            <a:ext cx="1523809" cy="355555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нимок экрана, Прямоугольник, текст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6909C79B-9C17-BC3E-6416-CE2F99DF7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239" y="2121344"/>
            <a:ext cx="1523809" cy="3555555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C24A8E17-51D7-3285-2BBC-A519EF9E76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0914" y="2121345"/>
            <a:ext cx="1523809" cy="3555555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снимок экрана, Шрифт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0466D4C8-1D05-53E3-E654-D4E7454C23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0914" y="5874196"/>
            <a:ext cx="3580952" cy="3555555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, снимок экрана, Шрифт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86CC521C-4603-0F3A-1602-9601744635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9012" y="5874195"/>
            <a:ext cx="3580952" cy="3555555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, снимок экрана, Шрифт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C7641E32-668B-3718-52E8-791ACEC192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0951" y="5874192"/>
            <a:ext cx="5650793" cy="3555555"/>
          </a:xfrm>
          <a:prstGeom prst="rect">
            <a:avLst/>
          </a:prstGeom>
        </p:spPr>
      </p:pic>
      <p:sp>
        <p:nvSpPr>
          <p:cNvPr id="21" name="Text 0">
            <a:extLst>
              <a:ext uri="{FF2B5EF4-FFF2-40B4-BE49-F238E27FC236}">
                <a16:creationId xmlns:a16="http://schemas.microsoft.com/office/drawing/2014/main" id="{FA23237E-36D4-134A-DC67-3AF48133AD9A}"/>
              </a:ext>
            </a:extLst>
          </p:cNvPr>
          <p:cNvSpPr/>
          <p:nvPr/>
        </p:nvSpPr>
        <p:spPr>
          <a:xfrm>
            <a:off x="1504950" y="2365598"/>
            <a:ext cx="428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3200" dirty="0">
                <a:solidFill>
                  <a:srgbClr val="272727"/>
                </a:solidFill>
                <a:latin typeface="Montserrat Medium" pitchFamily="34" charset="0"/>
              </a:rPr>
              <a:t>а</a:t>
            </a:r>
            <a:endParaRPr lang="en-US" sz="3200" dirty="0"/>
          </a:p>
        </p:txBody>
      </p:sp>
      <p:sp>
        <p:nvSpPr>
          <p:cNvPr id="22" name="Text 0">
            <a:extLst>
              <a:ext uri="{FF2B5EF4-FFF2-40B4-BE49-F238E27FC236}">
                <a16:creationId xmlns:a16="http://schemas.microsoft.com/office/drawing/2014/main" id="{1E81BC82-91B7-6AC6-2254-37CC06B5D666}"/>
              </a:ext>
            </a:extLst>
          </p:cNvPr>
          <p:cNvSpPr/>
          <p:nvPr/>
        </p:nvSpPr>
        <p:spPr>
          <a:xfrm>
            <a:off x="1504950" y="3527645"/>
            <a:ext cx="428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endParaRPr lang="en-US" sz="4800" dirty="0"/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851948E6-D555-9D83-0FFE-DC63C6712885}"/>
              </a:ext>
            </a:extLst>
          </p:cNvPr>
          <p:cNvSpPr/>
          <p:nvPr/>
        </p:nvSpPr>
        <p:spPr>
          <a:xfrm>
            <a:off x="1504950" y="4689692"/>
            <a:ext cx="428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3200" dirty="0">
                <a:solidFill>
                  <a:srgbClr val="272727"/>
                </a:solidFill>
                <a:latin typeface="Montserrat Medium" pitchFamily="34" charset="0"/>
              </a:rPr>
              <a:t>в</a:t>
            </a:r>
            <a:endParaRPr lang="en-US" sz="3200" dirty="0"/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4840FDEF-C548-CF61-20C0-9E25C16582B6}"/>
              </a:ext>
            </a:extLst>
          </p:cNvPr>
          <p:cNvSpPr/>
          <p:nvPr/>
        </p:nvSpPr>
        <p:spPr>
          <a:xfrm>
            <a:off x="1504949" y="6061288"/>
            <a:ext cx="428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3200" dirty="0">
                <a:solidFill>
                  <a:srgbClr val="272727"/>
                </a:solidFill>
                <a:latin typeface="Montserrat Medium" pitchFamily="34" charset="0"/>
              </a:rPr>
              <a:t>а</a:t>
            </a:r>
            <a:endParaRPr lang="en-US" sz="3200" dirty="0"/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4DA4E296-6E98-7EF1-71A2-8E26A6C7012D}"/>
              </a:ext>
            </a:extLst>
          </p:cNvPr>
          <p:cNvSpPr/>
          <p:nvPr/>
        </p:nvSpPr>
        <p:spPr>
          <a:xfrm>
            <a:off x="1504948" y="3584804"/>
            <a:ext cx="428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3200" dirty="0">
                <a:solidFill>
                  <a:srgbClr val="272727"/>
                </a:solidFill>
                <a:latin typeface="Montserrat Medium" pitchFamily="34" charset="0"/>
              </a:rPr>
              <a:t>б</a:t>
            </a:r>
            <a:endParaRPr lang="en-US" sz="3200" dirty="0"/>
          </a:p>
        </p:txBody>
      </p:sp>
      <p:sp>
        <p:nvSpPr>
          <p:cNvPr id="26" name="Text 0">
            <a:extLst>
              <a:ext uri="{FF2B5EF4-FFF2-40B4-BE49-F238E27FC236}">
                <a16:creationId xmlns:a16="http://schemas.microsoft.com/office/drawing/2014/main" id="{61A20275-A686-452A-5538-24B00DC894C4}"/>
              </a:ext>
            </a:extLst>
          </p:cNvPr>
          <p:cNvSpPr/>
          <p:nvPr/>
        </p:nvSpPr>
        <p:spPr>
          <a:xfrm>
            <a:off x="1504950" y="8385382"/>
            <a:ext cx="428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3200" dirty="0">
                <a:solidFill>
                  <a:srgbClr val="272727"/>
                </a:solidFill>
                <a:latin typeface="Montserrat Medium" pitchFamily="34" charset="0"/>
              </a:rPr>
              <a:t>в</a:t>
            </a:r>
            <a:endParaRPr lang="en-US" sz="3200" dirty="0"/>
          </a:p>
        </p:txBody>
      </p:sp>
      <p:sp>
        <p:nvSpPr>
          <p:cNvPr id="27" name="Text 0">
            <a:extLst>
              <a:ext uri="{FF2B5EF4-FFF2-40B4-BE49-F238E27FC236}">
                <a16:creationId xmlns:a16="http://schemas.microsoft.com/office/drawing/2014/main" id="{16D32DFA-7588-0BA8-0129-4892BA5206EB}"/>
              </a:ext>
            </a:extLst>
          </p:cNvPr>
          <p:cNvSpPr/>
          <p:nvPr/>
        </p:nvSpPr>
        <p:spPr>
          <a:xfrm>
            <a:off x="5384341" y="857249"/>
            <a:ext cx="3676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/Кнопки</a:t>
            </a:r>
            <a:endParaRPr lang="en-US" sz="2400" dirty="0"/>
          </a:p>
        </p:txBody>
      </p:sp>
      <p:sp>
        <p:nvSpPr>
          <p:cNvPr id="28" name="Text 0">
            <a:extLst>
              <a:ext uri="{FF2B5EF4-FFF2-40B4-BE49-F238E27FC236}">
                <a16:creationId xmlns:a16="http://schemas.microsoft.com/office/drawing/2014/main" id="{07AA34F2-06B6-4E6E-CE1D-4B10AD20C2B6}"/>
              </a:ext>
            </a:extLst>
          </p:cNvPr>
          <p:cNvSpPr/>
          <p:nvPr/>
        </p:nvSpPr>
        <p:spPr>
          <a:xfrm>
            <a:off x="1504948" y="7280494"/>
            <a:ext cx="428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3200" dirty="0">
                <a:solidFill>
                  <a:srgbClr val="272727"/>
                </a:solidFill>
                <a:latin typeface="Montserrat Medium" pitchFamily="34" charset="0"/>
              </a:rPr>
              <a:t>б</a:t>
            </a:r>
            <a:endParaRPr lang="en-US" sz="3200" dirty="0"/>
          </a:p>
        </p:txBody>
      </p:sp>
      <p:sp>
        <p:nvSpPr>
          <p:cNvPr id="29" name="Text 0">
            <a:extLst>
              <a:ext uri="{FF2B5EF4-FFF2-40B4-BE49-F238E27FC236}">
                <a16:creationId xmlns:a16="http://schemas.microsoft.com/office/drawing/2014/main" id="{CFE62947-C916-3E08-D0CF-BB53C19D6ACD}"/>
              </a:ext>
            </a:extLst>
          </p:cNvPr>
          <p:cNvSpPr/>
          <p:nvPr/>
        </p:nvSpPr>
        <p:spPr>
          <a:xfrm>
            <a:off x="13561455" y="2332931"/>
            <a:ext cx="3590657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3200" dirty="0">
                <a:solidFill>
                  <a:srgbClr val="272727"/>
                </a:solidFill>
                <a:latin typeface="Montserrat Medium" pitchFamily="34" charset="0"/>
              </a:rPr>
              <a:t>а – </a:t>
            </a:r>
            <a:r>
              <a:rPr lang="en-US" sz="3200" dirty="0">
                <a:solidFill>
                  <a:srgbClr val="272727"/>
                </a:solidFill>
                <a:latin typeface="Montserrat Medium" pitchFamily="34" charset="0"/>
              </a:rPr>
              <a:t>default</a:t>
            </a:r>
            <a:r>
              <a:rPr lang="ru-RU" sz="3200" dirty="0">
                <a:solidFill>
                  <a:srgbClr val="272727"/>
                </a:solidFill>
                <a:latin typeface="Montserrat Medium" pitchFamily="34" charset="0"/>
              </a:rPr>
              <a:t> </a:t>
            </a:r>
            <a:endParaRPr lang="en-US" sz="3200" dirty="0"/>
          </a:p>
        </p:txBody>
      </p:sp>
      <p:sp>
        <p:nvSpPr>
          <p:cNvPr id="30" name="Text 0">
            <a:extLst>
              <a:ext uri="{FF2B5EF4-FFF2-40B4-BE49-F238E27FC236}">
                <a16:creationId xmlns:a16="http://schemas.microsoft.com/office/drawing/2014/main" id="{5CA28C2B-4C76-066C-FB47-BF887375AAFB}"/>
              </a:ext>
            </a:extLst>
          </p:cNvPr>
          <p:cNvSpPr/>
          <p:nvPr/>
        </p:nvSpPr>
        <p:spPr>
          <a:xfrm>
            <a:off x="13564004" y="3902533"/>
            <a:ext cx="2470194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3200" dirty="0">
                <a:solidFill>
                  <a:srgbClr val="272727"/>
                </a:solidFill>
                <a:latin typeface="Montserrat Medium" pitchFamily="34" charset="0"/>
              </a:rPr>
              <a:t>в</a:t>
            </a:r>
            <a:r>
              <a:rPr lang="en-US" sz="3200" dirty="0">
                <a:solidFill>
                  <a:srgbClr val="272727"/>
                </a:solidFill>
                <a:latin typeface="Montserrat Medium" pitchFamily="34" charset="0"/>
              </a:rPr>
              <a:t> – on click </a:t>
            </a:r>
            <a:r>
              <a:rPr lang="ru-RU" sz="3200" dirty="0">
                <a:solidFill>
                  <a:srgbClr val="272727"/>
                </a:solidFill>
                <a:latin typeface="Montserrat Medium" pitchFamily="34" charset="0"/>
              </a:rPr>
              <a:t> </a:t>
            </a:r>
            <a:endParaRPr lang="en-US" sz="3200" dirty="0"/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1639462B-655C-AFF1-A083-9B5A2971305D}"/>
              </a:ext>
            </a:extLst>
          </p:cNvPr>
          <p:cNvSpPr/>
          <p:nvPr/>
        </p:nvSpPr>
        <p:spPr>
          <a:xfrm>
            <a:off x="13561455" y="3117732"/>
            <a:ext cx="422427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3200" dirty="0">
                <a:solidFill>
                  <a:srgbClr val="272727"/>
                </a:solidFill>
                <a:latin typeface="Montserrat Medium" pitchFamily="34" charset="0"/>
              </a:rPr>
              <a:t>б – </a:t>
            </a:r>
            <a:r>
              <a:rPr lang="en-US" sz="3200" dirty="0">
                <a:solidFill>
                  <a:srgbClr val="272727"/>
                </a:solidFill>
                <a:latin typeface="Montserrat Medium" pitchFamily="34" charset="0"/>
              </a:rPr>
              <a:t>hover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6663175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1504950" y="857250"/>
            <a:ext cx="3676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Интерфейс</a:t>
            </a:r>
            <a:endParaRPr lang="en-US" sz="4800" dirty="0"/>
          </a:p>
        </p:txBody>
      </p:sp>
      <p:sp>
        <p:nvSpPr>
          <p:cNvPr id="27" name="Text 0">
            <a:extLst>
              <a:ext uri="{FF2B5EF4-FFF2-40B4-BE49-F238E27FC236}">
                <a16:creationId xmlns:a16="http://schemas.microsoft.com/office/drawing/2014/main" id="{16D32DFA-7588-0BA8-0129-4892BA5206EB}"/>
              </a:ext>
            </a:extLst>
          </p:cNvPr>
          <p:cNvSpPr/>
          <p:nvPr/>
        </p:nvSpPr>
        <p:spPr>
          <a:xfrm>
            <a:off x="5384341" y="857249"/>
            <a:ext cx="3676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/Окна</a:t>
            </a:r>
            <a:endParaRPr lang="en-US" sz="2400" dirty="0"/>
          </a:p>
        </p:txBody>
      </p: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317AA557-3D79-690D-E350-9DA319E68A2B}"/>
              </a:ext>
            </a:extLst>
          </p:cNvPr>
          <p:cNvGrpSpPr/>
          <p:nvPr/>
        </p:nvGrpSpPr>
        <p:grpSpPr>
          <a:xfrm>
            <a:off x="799750" y="275711"/>
            <a:ext cx="34735969" cy="9619530"/>
            <a:chOff x="799750" y="275711"/>
            <a:chExt cx="34735969" cy="9619530"/>
          </a:xfrm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1222FE9F-0203-C5CD-26FF-203B949EEE01}"/>
                </a:ext>
              </a:extLst>
            </p:cNvPr>
            <p:cNvGrpSpPr/>
            <p:nvPr/>
          </p:nvGrpSpPr>
          <p:grpSpPr>
            <a:xfrm>
              <a:off x="799750" y="391758"/>
              <a:ext cx="16688499" cy="9503483"/>
              <a:chOff x="789591" y="307154"/>
              <a:chExt cx="16688499" cy="9503483"/>
            </a:xfrm>
          </p:grpSpPr>
          <p:pic>
            <p:nvPicPr>
              <p:cNvPr id="17" name="Рисунок 16" descr="Изображение выглядит как снимок экрана, Компьютерная игра, Программное обеспечение для видеоигр, Стратегическая видеоигр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33AD9548-5E45-8C5D-51F6-29579E669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591" y="3067655"/>
                <a:ext cx="8203774" cy="4614621"/>
              </a:xfrm>
              <a:prstGeom prst="rect">
                <a:avLst/>
              </a:prstGeom>
            </p:spPr>
          </p:pic>
          <p:grpSp>
            <p:nvGrpSpPr>
              <p:cNvPr id="43" name="Группа 42">
                <a:extLst>
                  <a:ext uri="{FF2B5EF4-FFF2-40B4-BE49-F238E27FC236}">
                    <a16:creationId xmlns:a16="http://schemas.microsoft.com/office/drawing/2014/main" id="{108038DC-065A-2B92-48BC-AC39B8364BE2}"/>
                  </a:ext>
                </a:extLst>
              </p:cNvPr>
              <p:cNvGrpSpPr/>
              <p:nvPr/>
            </p:nvGrpSpPr>
            <p:grpSpPr>
              <a:xfrm>
                <a:off x="9294637" y="307154"/>
                <a:ext cx="8183453" cy="9503483"/>
                <a:chOff x="16495640" y="2160973"/>
                <a:chExt cx="7668933" cy="8905970"/>
              </a:xfrm>
            </p:grpSpPr>
            <p:pic>
              <p:nvPicPr>
                <p:cNvPr id="36" name="Рисунок 35" descr="Изображение выглядит как текст, снимок экрана&#10;&#10;Автоматически созданное описание">
                  <a:extLst>
                    <a:ext uri="{FF2B5EF4-FFF2-40B4-BE49-F238E27FC236}">
                      <a16:creationId xmlns:a16="http://schemas.microsoft.com/office/drawing/2014/main" id="{B4846726-EBC6-63DB-2B4D-42991CCC0C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495642" y="2160973"/>
                  <a:ext cx="7668931" cy="4313774"/>
                </a:xfrm>
                <a:prstGeom prst="rect">
                  <a:avLst/>
                </a:prstGeom>
              </p:spPr>
            </p:pic>
            <p:pic>
              <p:nvPicPr>
                <p:cNvPr id="40" name="Рисунок 39" descr="Изображение выглядит как текст, снимок экрана&#10;&#10;Автоматически созданное описание">
                  <a:extLst>
                    <a:ext uri="{FF2B5EF4-FFF2-40B4-BE49-F238E27FC236}">
                      <a16:creationId xmlns:a16="http://schemas.microsoft.com/office/drawing/2014/main" id="{832B2E2A-29C8-45C1-D4E2-6D3F9D5BB8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495640" y="6753170"/>
                  <a:ext cx="7668931" cy="431377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8" name="Группа 47">
              <a:extLst>
                <a:ext uri="{FF2B5EF4-FFF2-40B4-BE49-F238E27FC236}">
                  <a16:creationId xmlns:a16="http://schemas.microsoft.com/office/drawing/2014/main" id="{D7A8ABC7-F609-9936-D7B3-EDAFEE72A4F9}"/>
                </a:ext>
              </a:extLst>
            </p:cNvPr>
            <p:cNvGrpSpPr/>
            <p:nvPr/>
          </p:nvGrpSpPr>
          <p:grpSpPr>
            <a:xfrm>
              <a:off x="18847224" y="275711"/>
              <a:ext cx="16688495" cy="9619530"/>
              <a:chOff x="779427" y="391758"/>
              <a:chExt cx="16688495" cy="9619530"/>
            </a:xfrm>
          </p:grpSpPr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D9FD3EFD-90F4-5D12-3B05-63794DF3EB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427" y="3268306"/>
                <a:ext cx="8203773" cy="4614621"/>
              </a:xfrm>
              <a:prstGeom prst="rect">
                <a:avLst/>
              </a:prstGeom>
            </p:spPr>
          </p:pic>
          <p:grpSp>
            <p:nvGrpSpPr>
              <p:cNvPr id="42" name="Группа 41">
                <a:extLst>
                  <a:ext uri="{FF2B5EF4-FFF2-40B4-BE49-F238E27FC236}">
                    <a16:creationId xmlns:a16="http://schemas.microsoft.com/office/drawing/2014/main" id="{F16497CE-7DF9-0249-9EAE-FD8036606687}"/>
                  </a:ext>
                </a:extLst>
              </p:cNvPr>
              <p:cNvGrpSpPr/>
              <p:nvPr/>
            </p:nvGrpSpPr>
            <p:grpSpPr>
              <a:xfrm>
                <a:off x="9284472" y="391758"/>
                <a:ext cx="8183450" cy="9619530"/>
                <a:chOff x="7977950" y="1001487"/>
                <a:chExt cx="8183450" cy="9619530"/>
              </a:xfrm>
            </p:grpSpPr>
            <p:pic>
              <p:nvPicPr>
                <p:cNvPr id="34" name="Рисунок 33" descr="Изображение выглядит как снимок экрана, Компьютерная игра, Программное обеспечение для видеоигр, Стратегическая видеоигра&#10;&#10;Автоматически созданное описание">
                  <a:extLst>
                    <a:ext uri="{FF2B5EF4-FFF2-40B4-BE49-F238E27FC236}">
                      <a16:creationId xmlns:a16="http://schemas.microsoft.com/office/drawing/2014/main" id="{69D17EED-1136-EC60-16D2-041E1D2342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77950" y="6017827"/>
                  <a:ext cx="8183450" cy="4603190"/>
                </a:xfrm>
                <a:prstGeom prst="rect">
                  <a:avLst/>
                </a:prstGeom>
              </p:spPr>
            </p:pic>
            <p:pic>
              <p:nvPicPr>
                <p:cNvPr id="38" name="Рисунок 37" descr="Изображение выглядит как текст, снимок экрана, плакат, на открытом воздухе&#10;&#10;Автоматически созданное описание">
                  <a:extLst>
                    <a:ext uri="{FF2B5EF4-FFF2-40B4-BE49-F238E27FC236}">
                      <a16:creationId xmlns:a16="http://schemas.microsoft.com/office/drawing/2014/main" id="{FAC4481D-B7F5-721F-1C6C-D61492995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77950" y="1001487"/>
                  <a:ext cx="8183450" cy="460319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266337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23457E-7 L -0.98776 0.005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92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2543175"/>
            <a:ext cx="14182725" cy="22098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105275" y="5019675"/>
            <a:ext cx="14182725" cy="2209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7496175"/>
            <a:ext cx="14182725" cy="2209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901195" y="5743575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524000" y="8220075"/>
            <a:ext cx="7620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24000" y="3267075"/>
            <a:ext cx="762000" cy="762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116124" y="2846091"/>
            <a:ext cx="2287712" cy="219870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885950" y="5362575"/>
            <a:ext cx="2287712" cy="2198705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504950" y="857250"/>
            <a:ext cx="5097556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Тестирование</a:t>
            </a:r>
            <a:endParaRPr lang="en-US" sz="4800" dirty="0"/>
          </a:p>
        </p:txBody>
      </p:sp>
      <p:sp>
        <p:nvSpPr>
          <p:cNvPr id="11" name="Text 1"/>
          <p:cNvSpPr/>
          <p:nvPr/>
        </p:nvSpPr>
        <p:spPr>
          <a:xfrm>
            <a:off x="2819400" y="3467100"/>
            <a:ext cx="34766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Ручное тестирование</a:t>
            </a:r>
            <a:endParaRPr lang="en-US" sz="2400" dirty="0"/>
          </a:p>
        </p:txBody>
      </p:sp>
      <p:sp>
        <p:nvSpPr>
          <p:cNvPr id="12" name="Text 2"/>
          <p:cNvSpPr/>
          <p:nvPr/>
        </p:nvSpPr>
        <p:spPr>
          <a:xfrm>
            <a:off x="12181311" y="5943600"/>
            <a:ext cx="6157337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Тестирование производительности</a:t>
            </a:r>
            <a:endParaRPr lang="en-US" sz="2400" dirty="0"/>
          </a:p>
        </p:txBody>
      </p:sp>
      <p:sp>
        <p:nvSpPr>
          <p:cNvPr id="13" name="Text 3"/>
          <p:cNvSpPr/>
          <p:nvPr/>
        </p:nvSpPr>
        <p:spPr>
          <a:xfrm>
            <a:off x="2876550" y="8420100"/>
            <a:ext cx="3314700" cy="404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Бета-тестирование</a:t>
            </a:r>
            <a:endParaRPr lang="en-US" sz="2400" dirty="0"/>
          </a:p>
        </p:txBody>
      </p:sp>
      <p:sp>
        <p:nvSpPr>
          <p:cNvPr id="14" name="Text 17">
            <a:extLst>
              <a:ext uri="{FF2B5EF4-FFF2-40B4-BE49-F238E27FC236}">
                <a16:creationId xmlns:a16="http://schemas.microsoft.com/office/drawing/2014/main" id="{A3F2CDDE-75F8-417D-B4C6-B1A3219846CE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17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-0.26372 -3.33333E-6 " pathEditMode="relative" rAng="0" ptsTypes="AA">
                                      <p:cBhvr>
                                        <p:cTn id="2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86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-0.26624 -3.7037E-7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71605E-6 L 0.24574 2.71605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83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2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5000" y="4267200"/>
            <a:ext cx="2419350" cy="24193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4000" y="4267200"/>
            <a:ext cx="2419350" cy="24193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06000" y="4267200"/>
            <a:ext cx="2419350" cy="2419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4458950" y="4267200"/>
            <a:ext cx="2419350" cy="241935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504950" y="857250"/>
            <a:ext cx="39052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Реализация</a:t>
            </a:r>
            <a:endParaRPr lang="en-US" sz="4800" dirty="0"/>
          </a:p>
        </p:txBody>
      </p:sp>
      <p:sp>
        <p:nvSpPr>
          <p:cNvPr id="7" name="Text 1"/>
          <p:cNvSpPr/>
          <p:nvPr/>
        </p:nvSpPr>
        <p:spPr>
          <a:xfrm>
            <a:off x="-1323975" y="7058025"/>
            <a:ext cx="12858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Aseprite</a:t>
            </a:r>
            <a:endParaRPr lang="en-US" sz="2400" dirty="0"/>
          </a:p>
        </p:txBody>
      </p:sp>
      <p:sp>
        <p:nvSpPr>
          <p:cNvPr id="8" name="Text 2"/>
          <p:cNvSpPr/>
          <p:nvPr/>
        </p:nvSpPr>
        <p:spPr>
          <a:xfrm>
            <a:off x="-1704975" y="3524250"/>
            <a:ext cx="1704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Анимация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>
            <a:off x="-1295400" y="3524250"/>
            <a:ext cx="12954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Движок</a:t>
            </a:r>
            <a:endParaRPr lang="en-US" sz="2400" dirty="0"/>
          </a:p>
        </p:txBody>
      </p:sp>
      <p:sp>
        <p:nvSpPr>
          <p:cNvPr id="10" name="Text 4"/>
          <p:cNvSpPr/>
          <p:nvPr/>
        </p:nvSpPr>
        <p:spPr>
          <a:xfrm>
            <a:off x="-4143375" y="3524250"/>
            <a:ext cx="41433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Язык программирования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-1776413" y="3524250"/>
            <a:ext cx="18478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Интерфейс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-1114425" y="6877050"/>
            <a:ext cx="11144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Gogot
Engine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-1462088" y="7058025"/>
            <a:ext cx="14001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GDScript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-1009650" y="7058025"/>
            <a:ext cx="10096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Figma</a:t>
            </a:r>
            <a:endParaRPr lang="en-US" sz="2400" dirty="0"/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8B902494-5E8E-CD6F-03E1-839807B98A5C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18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0.19609 1.85185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41381 1.85185E-6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8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0.72109 1.85185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5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0.90338 1.85185E-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33333E-6 L 0.18672 3.33333E-6 " pathEditMode="relative" rAng="0" ptsTypes="AA">
                                      <p:cBhvr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32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40912 3.7037E-7 " pathEditMode="relative" rAng="0" ptsTypes="AA">
                                      <p:cBhvr>
                                        <p:cTn id="1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64948 3.33333E-6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88437 3.33333E-6 " pathEditMode="relative" rAng="0" ptsTypes="AA">
                                      <p:cBhvr>
                                        <p:cTn id="2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5592691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5963980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0" y="0"/>
            <a:ext cx="4446910" cy="10287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734175" y="2743200"/>
            <a:ext cx="4829175" cy="66484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689115" y="3053388"/>
            <a:ext cx="1155223" cy="117052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185267" y="2459168"/>
            <a:ext cx="539758" cy="449001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0389752" y="5366177"/>
            <a:ext cx="1049773" cy="81394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615113" y="3422540"/>
            <a:ext cx="949328" cy="903508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905625" y="857250"/>
            <a:ext cx="100298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Индустрия компьютерных игр</a:t>
            </a:r>
            <a:endParaRPr lang="en-US" sz="4800" dirty="0"/>
          </a:p>
        </p:txBody>
      </p:sp>
      <p:sp>
        <p:nvSpPr>
          <p:cNvPr id="12" name="Text 1"/>
          <p:cNvSpPr/>
          <p:nvPr/>
        </p:nvSpPr>
        <p:spPr>
          <a:xfrm>
            <a:off x="14554200" y="3905250"/>
            <a:ext cx="885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МЕСТО</a:t>
            </a:r>
            <a:endParaRPr lang="en-US" sz="1800" dirty="0"/>
          </a:p>
        </p:txBody>
      </p:sp>
      <p:sp>
        <p:nvSpPr>
          <p:cNvPr id="13" name="Text 2"/>
          <p:cNvSpPr/>
          <p:nvPr/>
        </p:nvSpPr>
        <p:spPr>
          <a:xfrm>
            <a:off x="14525625" y="2743200"/>
            <a:ext cx="94297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13</a:t>
            </a:r>
            <a:endParaRPr lang="en-US" sz="7500" dirty="0"/>
          </a:p>
        </p:txBody>
      </p:sp>
      <p:sp>
        <p:nvSpPr>
          <p:cNvPr id="14" name="Text 3"/>
          <p:cNvSpPr/>
          <p:nvPr/>
        </p:nvSpPr>
        <p:spPr>
          <a:xfrm>
            <a:off x="13230225" y="4581525"/>
            <a:ext cx="35433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Россия заняла 13 место в мире по объему рынка</a:t>
            </a:r>
            <a:endParaRPr lang="en-US" sz="2400" dirty="0"/>
          </a:p>
        </p:txBody>
      </p:sp>
      <p:sp>
        <p:nvSpPr>
          <p:cNvPr id="15" name="Text 4"/>
          <p:cNvSpPr/>
          <p:nvPr/>
        </p:nvSpPr>
        <p:spPr>
          <a:xfrm>
            <a:off x="14554200" y="7610475"/>
            <a:ext cx="885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МЕСТО</a:t>
            </a:r>
            <a:endParaRPr lang="en-US" sz="1800" dirty="0"/>
          </a:p>
        </p:txBody>
      </p:sp>
      <p:sp>
        <p:nvSpPr>
          <p:cNvPr id="16" name="Text 5"/>
          <p:cNvSpPr/>
          <p:nvPr/>
        </p:nvSpPr>
        <p:spPr>
          <a:xfrm>
            <a:off x="14687550" y="6448425"/>
            <a:ext cx="6191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6</a:t>
            </a:r>
            <a:endParaRPr lang="en-US" sz="7500" dirty="0"/>
          </a:p>
        </p:txBody>
      </p:sp>
      <p:sp>
        <p:nvSpPr>
          <p:cNvPr id="17" name="Text 6"/>
          <p:cNvSpPr/>
          <p:nvPr/>
        </p:nvSpPr>
        <p:spPr>
          <a:xfrm>
            <a:off x="13230225" y="8286750"/>
            <a:ext cx="35433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Россия заняла 6 место в Европе по объему рынка</a:t>
            </a:r>
            <a:endParaRPr lang="en-US" sz="2400" dirty="0"/>
          </a:p>
        </p:txBody>
      </p:sp>
      <p:sp>
        <p:nvSpPr>
          <p:cNvPr id="18" name="Text 7"/>
          <p:cNvSpPr/>
          <p:nvPr/>
        </p:nvSpPr>
        <p:spPr>
          <a:xfrm>
            <a:off x="8820150" y="4142975"/>
            <a:ext cx="790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100%</a:t>
            </a:r>
            <a:endParaRPr lang="en-US" sz="2400" dirty="0"/>
          </a:p>
        </p:txBody>
      </p:sp>
      <p:sp>
        <p:nvSpPr>
          <p:cNvPr id="19" name="Text 8"/>
          <p:cNvSpPr/>
          <p:nvPr/>
        </p:nvSpPr>
        <p:spPr>
          <a:xfrm>
            <a:off x="8420100" y="4562076"/>
            <a:ext cx="16002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184.4 МЛРД $</a:t>
            </a:r>
            <a:endParaRPr lang="en-US" sz="1800" dirty="0"/>
          </a:p>
        </p:txBody>
      </p:sp>
      <p:sp>
        <p:nvSpPr>
          <p:cNvPr id="21" name="Text 10"/>
          <p:cNvSpPr/>
          <p:nvPr/>
        </p:nvSpPr>
        <p:spPr>
          <a:xfrm>
            <a:off x="8515350" y="7743825"/>
            <a:ext cx="21050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Мобильные игры</a:t>
            </a:r>
            <a:endParaRPr lang="en-US" sz="1800" dirty="0"/>
          </a:p>
        </p:txBody>
      </p:sp>
      <p:sp>
        <p:nvSpPr>
          <p:cNvPr id="22" name="Text 11"/>
          <p:cNvSpPr/>
          <p:nvPr/>
        </p:nvSpPr>
        <p:spPr>
          <a:xfrm>
            <a:off x="8515350" y="8201025"/>
            <a:ext cx="25146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Компьютерные игры</a:t>
            </a:r>
            <a:endParaRPr lang="en-US" sz="1800" dirty="0"/>
          </a:p>
        </p:txBody>
      </p:sp>
      <p:sp>
        <p:nvSpPr>
          <p:cNvPr id="23" name="Text 12"/>
          <p:cNvSpPr/>
          <p:nvPr/>
        </p:nvSpPr>
        <p:spPr>
          <a:xfrm>
            <a:off x="8515350" y="8658225"/>
            <a:ext cx="21621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Консольные игры</a:t>
            </a:r>
            <a:endParaRPr lang="en-US" sz="1800" dirty="0"/>
          </a:p>
        </p:txBody>
      </p:sp>
      <p:sp>
        <p:nvSpPr>
          <p:cNvPr id="24" name="Text 13"/>
          <p:cNvSpPr/>
          <p:nvPr/>
        </p:nvSpPr>
        <p:spPr>
          <a:xfrm>
            <a:off x="8515350" y="9115425"/>
            <a:ext cx="21621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Браузерные игры</a:t>
            </a:r>
            <a:endParaRPr lang="en-US" sz="1800" dirty="0"/>
          </a:p>
        </p:txBody>
      </p:sp>
      <p:sp>
        <p:nvSpPr>
          <p:cNvPr id="25" name="Text 14"/>
          <p:cNvSpPr/>
          <p:nvPr/>
        </p:nvSpPr>
        <p:spPr>
          <a:xfrm>
            <a:off x="6648450" y="3371850"/>
            <a:ext cx="6477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50%</a:t>
            </a:r>
            <a:endParaRPr lang="en-US" sz="2400" dirty="0"/>
          </a:p>
        </p:txBody>
      </p:sp>
      <p:sp>
        <p:nvSpPr>
          <p:cNvPr id="26" name="Text 15"/>
          <p:cNvSpPr/>
          <p:nvPr/>
        </p:nvSpPr>
        <p:spPr>
          <a:xfrm>
            <a:off x="11191875" y="3105150"/>
            <a:ext cx="6381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28%</a:t>
            </a:r>
            <a:endParaRPr lang="en-US" sz="2400" dirty="0"/>
          </a:p>
        </p:txBody>
      </p:sp>
      <p:sp>
        <p:nvSpPr>
          <p:cNvPr id="27" name="Text 16"/>
          <p:cNvSpPr/>
          <p:nvPr/>
        </p:nvSpPr>
        <p:spPr>
          <a:xfrm>
            <a:off x="9296400" y="2171700"/>
            <a:ext cx="3905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1%</a:t>
            </a:r>
            <a:endParaRPr lang="en-US" sz="2400" dirty="0"/>
          </a:p>
        </p:txBody>
      </p:sp>
      <p:sp>
        <p:nvSpPr>
          <p:cNvPr id="28" name="Text 17"/>
          <p:cNvSpPr/>
          <p:nvPr/>
        </p:nvSpPr>
        <p:spPr>
          <a:xfrm>
            <a:off x="10868025" y="5476875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21%</a:t>
            </a:r>
            <a:endParaRPr lang="en-US" sz="2400" dirty="0"/>
          </a:p>
        </p:txBody>
      </p:sp>
      <p:sp>
        <p:nvSpPr>
          <p:cNvPr id="29" name="Text 17">
            <a:extLst>
              <a:ext uri="{FF2B5EF4-FFF2-40B4-BE49-F238E27FC236}">
                <a16:creationId xmlns:a16="http://schemas.microsoft.com/office/drawing/2014/main" id="{62B9EC38-7ADA-8B37-1A2D-5ABEFF4ECCAD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ru-RU" sz="2400" dirty="0">
              <a:solidFill>
                <a:srgbClr val="272727"/>
              </a:solidFill>
              <a:latin typeface="Montserrat Regular" pitchFamily="34" charset="0"/>
              <a:ea typeface="Montserrat Regular" pitchFamily="34" charset="-122"/>
              <a:cs typeface="Montserrat Regular" pitchFamily="34" charset="-12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199" y="2640106"/>
            <a:ext cx="15367602" cy="632389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00225" y="5676900"/>
            <a:ext cx="247650" cy="247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33725" y="6029325"/>
            <a:ext cx="247650" cy="2476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067175" y="2771775"/>
            <a:ext cx="247650" cy="2476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57825" y="4286250"/>
            <a:ext cx="247650" cy="2476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534275" y="2571750"/>
            <a:ext cx="247650" cy="2476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429375" y="8439150"/>
            <a:ext cx="247650" cy="2476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29850" y="7915275"/>
            <a:ext cx="247650" cy="2476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315700" y="3629025"/>
            <a:ext cx="247650" cy="2476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230350" y="6572250"/>
            <a:ext cx="247650" cy="24765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1504950" y="857250"/>
            <a:ext cx="69151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Процесс реализации</a:t>
            </a:r>
            <a:endParaRPr lang="en-US" sz="4800" dirty="0"/>
          </a:p>
        </p:txBody>
      </p:sp>
      <p:sp>
        <p:nvSpPr>
          <p:cNvPr id="13" name="Text 1"/>
          <p:cNvSpPr/>
          <p:nvPr/>
        </p:nvSpPr>
        <p:spPr>
          <a:xfrm>
            <a:off x="1504950" y="8010525"/>
            <a:ext cx="148590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Выбор движка</a:t>
            </a:r>
            <a:endParaRPr lang="en-US" sz="2100" dirty="0"/>
          </a:p>
        </p:txBody>
      </p:sp>
      <p:sp>
        <p:nvSpPr>
          <p:cNvPr id="14" name="Text 2"/>
          <p:cNvSpPr/>
          <p:nvPr/>
        </p:nvSpPr>
        <p:spPr>
          <a:xfrm>
            <a:off x="819150" y="4886325"/>
            <a:ext cx="22764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Создание графики</a:t>
            </a:r>
            <a:endParaRPr lang="en-US" sz="2100" dirty="0"/>
          </a:p>
        </p:txBody>
      </p:sp>
      <p:sp>
        <p:nvSpPr>
          <p:cNvPr id="15" name="Text 3"/>
          <p:cNvSpPr/>
          <p:nvPr/>
        </p:nvSpPr>
        <p:spPr>
          <a:xfrm>
            <a:off x="2914650" y="6457950"/>
            <a:ext cx="24669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Разработка уровней</a:t>
            </a:r>
            <a:endParaRPr lang="en-US" sz="2100" dirty="0"/>
          </a:p>
        </p:txBody>
      </p:sp>
      <p:sp>
        <p:nvSpPr>
          <p:cNvPr id="16" name="Text 4"/>
          <p:cNvSpPr/>
          <p:nvPr/>
        </p:nvSpPr>
        <p:spPr>
          <a:xfrm>
            <a:off x="1704975" y="2552700"/>
            <a:ext cx="23526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Реализация главного героя</a:t>
            </a:r>
            <a:endParaRPr lang="en-US" sz="2100" dirty="0"/>
          </a:p>
        </p:txBody>
      </p:sp>
      <p:sp>
        <p:nvSpPr>
          <p:cNvPr id="17" name="Text 5"/>
          <p:cNvSpPr/>
          <p:nvPr/>
        </p:nvSpPr>
        <p:spPr>
          <a:xfrm>
            <a:off x="5029200" y="4743450"/>
            <a:ext cx="23907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Реализация противников</a:t>
            </a:r>
            <a:endParaRPr lang="en-US" sz="2100" dirty="0"/>
          </a:p>
        </p:txBody>
      </p:sp>
      <p:sp>
        <p:nvSpPr>
          <p:cNvPr id="18" name="Text 6"/>
          <p:cNvSpPr/>
          <p:nvPr/>
        </p:nvSpPr>
        <p:spPr>
          <a:xfrm>
            <a:off x="8134350" y="2190750"/>
            <a:ext cx="287655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Реализация сохранений</a:t>
            </a:r>
            <a:endParaRPr lang="en-US" sz="2100" dirty="0"/>
          </a:p>
        </p:txBody>
      </p:sp>
      <p:sp>
        <p:nvSpPr>
          <p:cNvPr id="19" name="Text 7"/>
          <p:cNvSpPr/>
          <p:nvPr/>
        </p:nvSpPr>
        <p:spPr>
          <a:xfrm>
            <a:off x="4476750" y="8201025"/>
            <a:ext cx="2905125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Написание и реализация диалогов</a:t>
            </a:r>
            <a:endParaRPr lang="en-US" sz="2100" dirty="0"/>
          </a:p>
        </p:txBody>
      </p:sp>
      <p:sp>
        <p:nvSpPr>
          <p:cNvPr id="20" name="Text 8"/>
          <p:cNvSpPr/>
          <p:nvPr/>
        </p:nvSpPr>
        <p:spPr>
          <a:xfrm>
            <a:off x="11363325" y="2809875"/>
            <a:ext cx="26384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Добавление звуковых эфектов</a:t>
            </a:r>
            <a:endParaRPr lang="en-US" sz="2100" dirty="0"/>
          </a:p>
        </p:txBody>
      </p:sp>
      <p:sp>
        <p:nvSpPr>
          <p:cNvPr id="21" name="Text 9"/>
          <p:cNvSpPr/>
          <p:nvPr/>
        </p:nvSpPr>
        <p:spPr>
          <a:xfrm>
            <a:off x="10620375" y="8210550"/>
            <a:ext cx="276225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Создание связей между сценами</a:t>
            </a:r>
            <a:endParaRPr lang="en-US" sz="2100" dirty="0"/>
          </a:p>
        </p:txBody>
      </p:sp>
      <p:sp>
        <p:nvSpPr>
          <p:cNvPr id="22" name="Text 10"/>
          <p:cNvSpPr/>
          <p:nvPr/>
        </p:nvSpPr>
        <p:spPr>
          <a:xfrm>
            <a:off x="13649325" y="7038975"/>
            <a:ext cx="28289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Реализация заданий</a:t>
            </a:r>
            <a:endParaRPr lang="en-US" sz="2100" dirty="0"/>
          </a:p>
        </p:txBody>
      </p:sp>
      <p:sp>
        <p:nvSpPr>
          <p:cNvPr id="23" name="Text 11"/>
          <p:cNvSpPr/>
          <p:nvPr/>
        </p:nvSpPr>
        <p:spPr>
          <a:xfrm>
            <a:off x="15440025" y="2695575"/>
            <a:ext cx="204787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Тестирование</a:t>
            </a:r>
            <a:endParaRPr lang="en-US" sz="2100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45872E0F-C68D-5B49-70F7-6C69CE8D73F1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19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7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04950" y="857250"/>
            <a:ext cx="40386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Заключение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1504950" y="2809875"/>
            <a:ext cx="100488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Выполнено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: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2352675" y="3667125"/>
            <a:ext cx="10048875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Изуч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ение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способ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ов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и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особенност</a:t>
            </a: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ей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разработки игр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2286000" y="5057775"/>
            <a:ext cx="100488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Изучи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ние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UX/UI в gamedev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2352675" y="5886450"/>
            <a:ext cx="10048875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Изуч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ение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создани</a:t>
            </a: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я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2D графики в пиксельной стилизации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2352675" y="7277100"/>
            <a:ext cx="10048875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ация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компьютерн</a:t>
            </a: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ой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игр</a:t>
            </a: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ы</a:t>
            </a:r>
          </a:p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на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godot engine</a:t>
            </a:r>
            <a:endParaRPr lang="en-US" sz="3600" dirty="0"/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0C995FC7-7235-B94B-1890-F60B84C5086F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20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/>
          <p:cNvSpPr/>
          <p:nvPr/>
        </p:nvSpPr>
        <p:spPr>
          <a:xfrm>
            <a:off x="11677650" y="2910950"/>
            <a:ext cx="66103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Древнерусские мифология</a:t>
            </a:r>
            <a:endParaRPr lang="en-US" sz="3600" dirty="0"/>
          </a:p>
        </p:txBody>
      </p:sp>
      <p:sp>
        <p:nvSpPr>
          <p:cNvPr id="8" name="Text 2"/>
          <p:cNvSpPr/>
          <p:nvPr/>
        </p:nvSpPr>
        <p:spPr>
          <a:xfrm>
            <a:off x="11677650" y="3806300"/>
            <a:ext cx="42100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Былина об Илье Муромце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>
            <a:off x="3099510" y="6817663"/>
            <a:ext cx="18954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2D игра</a:t>
            </a:r>
            <a:endParaRPr lang="en-US" sz="3600" dirty="0"/>
          </a:p>
        </p:txBody>
      </p:sp>
      <p:sp>
        <p:nvSpPr>
          <p:cNvPr id="10" name="Text 4"/>
          <p:cNvSpPr/>
          <p:nvPr/>
        </p:nvSpPr>
        <p:spPr>
          <a:xfrm>
            <a:off x="2127960" y="7770163"/>
            <a:ext cx="28670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Top-Down 2D RPG</a:t>
            </a:r>
            <a:endParaRPr lang="en-US" sz="2400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0790551">
            <a:off x="-3019289" y="2962274"/>
            <a:ext cx="9337086" cy="90582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20815812">
            <a:off x="-2845866" y="3331586"/>
            <a:ext cx="8701632" cy="888163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244512" y="211152"/>
            <a:ext cx="8399450" cy="83232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710670">
            <a:off x="13566135" y="365631"/>
            <a:ext cx="7406769" cy="7406769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504950" y="857250"/>
            <a:ext cx="67341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Предметная область</a:t>
            </a:r>
            <a:endParaRPr lang="en-US" sz="4800" dirty="0"/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F2332D1A-F305-2131-644C-A073AC08FD82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3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80000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93827E-7 L -0.25 4.9382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71605E-6 L -0.25 2.71605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889E-6 -3.45679E-6 L 0.25 -3.45679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6111E-6 3.20988E-6 L 0.25 3.20988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05365" y="1964796"/>
            <a:ext cx="11244575" cy="784146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306670" y="4191000"/>
            <a:ext cx="251395" cy="25139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810500" y="8743950"/>
            <a:ext cx="114300" cy="114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458450" y="8162925"/>
            <a:ext cx="114300" cy="114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277725" y="7743825"/>
            <a:ext cx="114300" cy="114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4020800" y="8820150"/>
            <a:ext cx="114300" cy="114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05570" y="9134475"/>
            <a:ext cx="251394" cy="25139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934820" y="9677400"/>
            <a:ext cx="251394" cy="25139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6573500" y="1685925"/>
            <a:ext cx="285750" cy="285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6621125" y="1914525"/>
            <a:ext cx="57150" cy="571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372100" y="8877300"/>
            <a:ext cx="285750" cy="2857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764000" y="6819900"/>
            <a:ext cx="114300" cy="1143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1504950" y="857250"/>
            <a:ext cx="50958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Описание игры</a:t>
            </a:r>
            <a:endParaRPr lang="en-US" sz="4800" dirty="0"/>
          </a:p>
        </p:txBody>
      </p:sp>
      <p:sp>
        <p:nvSpPr>
          <p:cNvPr id="15" name="Text 1"/>
          <p:cNvSpPr/>
          <p:nvPr/>
        </p:nvSpPr>
        <p:spPr>
          <a:xfrm>
            <a:off x="1504950" y="2886075"/>
            <a:ext cx="24574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Название игры</a:t>
            </a:r>
            <a:endParaRPr lang="en-US" sz="2400" dirty="0"/>
          </a:p>
        </p:txBody>
      </p:sp>
      <p:sp>
        <p:nvSpPr>
          <p:cNvPr id="16" name="Text 2"/>
          <p:cNvSpPr/>
          <p:nvPr/>
        </p:nvSpPr>
        <p:spPr>
          <a:xfrm>
            <a:off x="5381625" y="2886075"/>
            <a:ext cx="60007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Илья Муромец и Соловей-разбойник</a:t>
            </a:r>
            <a:endParaRPr lang="en-US" sz="2400" dirty="0"/>
          </a:p>
        </p:txBody>
      </p:sp>
      <p:sp>
        <p:nvSpPr>
          <p:cNvPr id="17" name="Text 3"/>
          <p:cNvSpPr/>
          <p:nvPr/>
        </p:nvSpPr>
        <p:spPr>
          <a:xfrm>
            <a:off x="1504950" y="3714750"/>
            <a:ext cx="2400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Жанр игры</a:t>
            </a:r>
            <a:endParaRPr lang="en-US" sz="2400" dirty="0"/>
          </a:p>
        </p:txBody>
      </p:sp>
      <p:sp>
        <p:nvSpPr>
          <p:cNvPr id="18" name="Text 4"/>
          <p:cNvSpPr/>
          <p:nvPr/>
        </p:nvSpPr>
        <p:spPr>
          <a:xfrm>
            <a:off x="5372100" y="3714750"/>
            <a:ext cx="33813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RPG (Role Play Game)</a:t>
            </a:r>
            <a:endParaRPr lang="en-US" sz="2400" dirty="0"/>
          </a:p>
        </p:txBody>
      </p:sp>
      <p:sp>
        <p:nvSpPr>
          <p:cNvPr id="19" name="Text 5"/>
          <p:cNvSpPr/>
          <p:nvPr/>
        </p:nvSpPr>
        <p:spPr>
          <a:xfrm>
            <a:off x="1504950" y="4543425"/>
            <a:ext cx="2400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Платформа</a:t>
            </a:r>
            <a:endParaRPr lang="en-US" sz="2400" dirty="0"/>
          </a:p>
        </p:txBody>
      </p:sp>
      <p:sp>
        <p:nvSpPr>
          <p:cNvPr id="20" name="Text 6"/>
          <p:cNvSpPr/>
          <p:nvPr/>
        </p:nvSpPr>
        <p:spPr>
          <a:xfrm>
            <a:off x="5372100" y="4543425"/>
            <a:ext cx="20669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ПК, Windows</a:t>
            </a:r>
            <a:endParaRPr lang="en-US" sz="2400" dirty="0"/>
          </a:p>
        </p:txBody>
      </p:sp>
      <p:sp>
        <p:nvSpPr>
          <p:cNvPr id="21" name="Text 7"/>
          <p:cNvSpPr/>
          <p:nvPr/>
        </p:nvSpPr>
        <p:spPr>
          <a:xfrm>
            <a:off x="1504950" y="5372100"/>
            <a:ext cx="2400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Сюжет</a:t>
            </a:r>
            <a:endParaRPr lang="en-US" sz="2400" dirty="0"/>
          </a:p>
        </p:txBody>
      </p:sp>
      <p:sp>
        <p:nvSpPr>
          <p:cNvPr id="22" name="Text 8"/>
          <p:cNvSpPr/>
          <p:nvPr/>
        </p:nvSpPr>
        <p:spPr>
          <a:xfrm>
            <a:off x="5410200" y="5372100"/>
            <a:ext cx="10048875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снован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на былине 
“Илья Муромец и Соловей-разбойник” 
с некоторыми изменениями. Задача игрока одолеть противников на пути от Мурома до Киев-града и 
поговорить с князем Владимиром</a:t>
            </a:r>
            <a:endParaRPr lang="en-US" sz="2400" dirty="0"/>
          </a:p>
        </p:txBody>
      </p:sp>
      <p:sp>
        <p:nvSpPr>
          <p:cNvPr id="23" name="Text 9"/>
          <p:cNvSpPr/>
          <p:nvPr/>
        </p:nvSpPr>
        <p:spPr>
          <a:xfrm>
            <a:off x="5191125" y="9210675"/>
            <a:ext cx="581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Муром</a:t>
            </a:r>
            <a:endParaRPr lang="en-US" sz="1200" dirty="0"/>
          </a:p>
        </p:txBody>
      </p:sp>
      <p:sp>
        <p:nvSpPr>
          <p:cNvPr id="24" name="Text 10"/>
          <p:cNvSpPr/>
          <p:nvPr/>
        </p:nvSpPr>
        <p:spPr>
          <a:xfrm>
            <a:off x="7991475" y="9115425"/>
            <a:ext cx="800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Чернигов</a:t>
            </a:r>
            <a:endParaRPr lang="en-US" sz="1200" dirty="0"/>
          </a:p>
        </p:txBody>
      </p:sp>
      <p:sp>
        <p:nvSpPr>
          <p:cNvPr id="25" name="Text 11"/>
          <p:cNvSpPr/>
          <p:nvPr/>
        </p:nvSpPr>
        <p:spPr>
          <a:xfrm>
            <a:off x="10344150" y="8296275"/>
            <a:ext cx="409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Топи</a:t>
            </a:r>
            <a:endParaRPr lang="en-US" sz="1200" dirty="0"/>
          </a:p>
        </p:txBody>
      </p:sp>
      <p:sp>
        <p:nvSpPr>
          <p:cNvPr id="26" name="Text 12"/>
          <p:cNvSpPr/>
          <p:nvPr/>
        </p:nvSpPr>
        <p:spPr>
          <a:xfrm>
            <a:off x="11849100" y="7943850"/>
            <a:ext cx="752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Пещера
Тугарина</a:t>
            </a:r>
            <a:endParaRPr lang="en-US" sz="1200" dirty="0"/>
          </a:p>
        </p:txBody>
      </p:sp>
      <p:sp>
        <p:nvSpPr>
          <p:cNvPr id="27" name="Text 13"/>
          <p:cNvSpPr/>
          <p:nvPr/>
        </p:nvSpPr>
        <p:spPr>
          <a:xfrm>
            <a:off x="14354175" y="8982075"/>
            <a:ext cx="933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Калиновый
мост</a:t>
            </a:r>
            <a:endParaRPr lang="en-US" sz="1200" dirty="0"/>
          </a:p>
        </p:txBody>
      </p:sp>
      <p:sp>
        <p:nvSpPr>
          <p:cNvPr id="28" name="Text 14"/>
          <p:cNvSpPr/>
          <p:nvPr/>
        </p:nvSpPr>
        <p:spPr>
          <a:xfrm>
            <a:off x="15849600" y="6934200"/>
            <a:ext cx="1962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Поляна с 
Соловьем-Разбойником</a:t>
            </a:r>
            <a:endParaRPr lang="en-US" sz="1200" dirty="0"/>
          </a:p>
        </p:txBody>
      </p:sp>
      <p:sp>
        <p:nvSpPr>
          <p:cNvPr id="29" name="Text 15"/>
          <p:cNvSpPr/>
          <p:nvPr/>
        </p:nvSpPr>
        <p:spPr>
          <a:xfrm>
            <a:off x="15582900" y="4095750"/>
            <a:ext cx="1047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Лагерь татар</a:t>
            </a:r>
            <a:endParaRPr lang="en-US" sz="1200" dirty="0"/>
          </a:p>
        </p:txBody>
      </p:sp>
      <p:sp>
        <p:nvSpPr>
          <p:cNvPr id="30" name="Text 16"/>
          <p:cNvSpPr/>
          <p:nvPr/>
        </p:nvSpPr>
        <p:spPr>
          <a:xfrm>
            <a:off x="16030575" y="1447800"/>
            <a:ext cx="885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Киев -град</a:t>
            </a:r>
            <a:endParaRPr lang="en-US" sz="1200" dirty="0"/>
          </a:p>
        </p:txBody>
      </p:sp>
      <p:sp>
        <p:nvSpPr>
          <p:cNvPr id="31" name="Text 17">
            <a:extLst>
              <a:ext uri="{FF2B5EF4-FFF2-40B4-BE49-F238E27FC236}">
                <a16:creationId xmlns:a16="http://schemas.microsoft.com/office/drawing/2014/main" id="{0D974F68-1BCD-1F31-7497-986CBCA5E8B6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4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334500" y="2933700"/>
            <a:ext cx="762000" cy="762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24000" y="2933700"/>
            <a:ext cx="76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24000" y="5029200"/>
            <a:ext cx="762000" cy="76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334500" y="5029200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334500" y="7239000"/>
            <a:ext cx="7620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24000" y="7239000"/>
            <a:ext cx="762000" cy="7620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504950" y="857250"/>
            <a:ext cx="35052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Геймплей</a:t>
            </a:r>
            <a:endParaRPr lang="en-US" sz="4800" dirty="0"/>
          </a:p>
        </p:txBody>
      </p:sp>
      <p:sp>
        <p:nvSpPr>
          <p:cNvPr id="9" name="Text 1"/>
          <p:cNvSpPr/>
          <p:nvPr/>
        </p:nvSpPr>
        <p:spPr>
          <a:xfrm>
            <a:off x="2288719" y="2857500"/>
            <a:ext cx="4838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Главный герой -
Илья Муромей</a:t>
            </a:r>
            <a:endParaRPr lang="en-US" sz="2400" dirty="0"/>
          </a:p>
        </p:txBody>
      </p:sp>
      <p:sp>
        <p:nvSpPr>
          <p:cNvPr id="10" name="Text 2"/>
          <p:cNvSpPr/>
          <p:nvPr/>
        </p:nvSpPr>
        <p:spPr>
          <a:xfrm>
            <a:off x="10096500" y="4953000"/>
            <a:ext cx="41338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Цель игрока добраться до Киев-града</a:t>
            </a:r>
            <a:endParaRPr lang="en-US" sz="2400" dirty="0"/>
          </a:p>
        </p:txBody>
      </p:sp>
      <p:sp>
        <p:nvSpPr>
          <p:cNvPr id="11" name="Text 3"/>
          <p:cNvSpPr/>
          <p:nvPr/>
        </p:nvSpPr>
        <p:spPr>
          <a:xfrm>
            <a:off x="2288719" y="4953000"/>
            <a:ext cx="4838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Между городами игрок будет встречать врагов</a:t>
            </a:r>
            <a:endParaRPr lang="en-US" sz="2400" dirty="0"/>
          </a:p>
        </p:txBody>
      </p:sp>
      <p:sp>
        <p:nvSpPr>
          <p:cNvPr id="12" name="Text 4"/>
          <p:cNvSpPr/>
          <p:nvPr/>
        </p:nvSpPr>
        <p:spPr>
          <a:xfrm>
            <a:off x="2288719" y="7162800"/>
            <a:ext cx="4838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Игрок получает опыт после победы над противником</a:t>
            </a:r>
            <a:endParaRPr lang="en-US" sz="2400" dirty="0"/>
          </a:p>
        </p:txBody>
      </p:sp>
      <p:sp>
        <p:nvSpPr>
          <p:cNvPr id="13" name="Text 5"/>
          <p:cNvSpPr/>
          <p:nvPr/>
        </p:nvSpPr>
        <p:spPr>
          <a:xfrm>
            <a:off x="10096500" y="6705600"/>
            <a:ext cx="48387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Шкала здоровья восстанавливается на 1 единицу каждые 5 секунд и с помощью припасов</a:t>
            </a:r>
            <a:endParaRPr lang="en-US" sz="2400" dirty="0"/>
          </a:p>
        </p:txBody>
      </p:sp>
      <p:sp>
        <p:nvSpPr>
          <p:cNvPr id="14" name="Text 6"/>
          <p:cNvSpPr/>
          <p:nvPr/>
        </p:nvSpPr>
        <p:spPr>
          <a:xfrm>
            <a:off x="10096500" y="2857500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Необходимо пройти 9 локаций</a:t>
            </a:r>
            <a:endParaRPr lang="en-US" sz="2400" dirty="0"/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712EC63D-8BEB-AC0B-7296-251A99C6A76D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" decel="6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2222E-6 L 0.0592 -2.22222E-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" decel="65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2222E-6 4.07407E-6 L 0.0592 4.07407E-6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" decel="65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2222E-6 -7.40741E-7 L 0.0592 -7.40741E-7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" decel="65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-2.22222E-6 L 0.05894 -2.22222E-6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" decel="65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4.07407E-6 L 0.05947 4.07407E-6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" decel="65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-7.40741E-7 L 0.06146 -7.40741E-7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504950" y="857250"/>
            <a:ext cx="3771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Персонажи</a:t>
            </a:r>
            <a:endParaRPr lang="en-US" sz="4800" dirty="0"/>
          </a:p>
        </p:txBody>
      </p:sp>
      <p:sp>
        <p:nvSpPr>
          <p:cNvPr id="9" name="Text 1"/>
          <p:cNvSpPr/>
          <p:nvPr/>
        </p:nvSpPr>
        <p:spPr>
          <a:xfrm>
            <a:off x="18288000" y="7143750"/>
            <a:ext cx="18192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Соловей-
Разбойник</a:t>
            </a:r>
            <a:endParaRPr lang="en-US" sz="2400" dirty="0"/>
          </a:p>
        </p:txBody>
      </p:sp>
      <p:sp>
        <p:nvSpPr>
          <p:cNvPr id="10" name="Text 2"/>
          <p:cNvSpPr/>
          <p:nvPr/>
        </p:nvSpPr>
        <p:spPr>
          <a:xfrm>
            <a:off x="18288000" y="7329488"/>
            <a:ext cx="18192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Тугарин</a:t>
            </a:r>
            <a:endParaRPr lang="en-US" sz="2400" dirty="0"/>
          </a:p>
        </p:txBody>
      </p:sp>
      <p:sp>
        <p:nvSpPr>
          <p:cNvPr id="11" name="Text 3"/>
          <p:cNvSpPr/>
          <p:nvPr/>
        </p:nvSpPr>
        <p:spPr>
          <a:xfrm>
            <a:off x="18288000" y="7143750"/>
            <a:ext cx="18192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Змей 
Горыныч</a:t>
            </a:r>
            <a:endParaRPr lang="en-US" sz="2400" dirty="0"/>
          </a:p>
        </p:txBody>
      </p:sp>
      <p:sp>
        <p:nvSpPr>
          <p:cNvPr id="12" name="Text 4"/>
          <p:cNvSpPr/>
          <p:nvPr/>
        </p:nvSpPr>
        <p:spPr>
          <a:xfrm>
            <a:off x="18288000" y="7329488"/>
            <a:ext cx="18192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Татары</a:t>
            </a:r>
            <a:endParaRPr lang="en-US" sz="2400" dirty="0"/>
          </a:p>
        </p:txBody>
      </p:sp>
      <p:sp>
        <p:nvSpPr>
          <p:cNvPr id="13" name="Text 5"/>
          <p:cNvSpPr/>
          <p:nvPr/>
        </p:nvSpPr>
        <p:spPr>
          <a:xfrm>
            <a:off x="18288000" y="7143750"/>
            <a:ext cx="18192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Летучие мыши</a:t>
            </a:r>
            <a:endParaRPr lang="en-US" sz="2400" dirty="0"/>
          </a:p>
        </p:txBody>
      </p:sp>
      <p:sp>
        <p:nvSpPr>
          <p:cNvPr id="14" name="Text 6"/>
          <p:cNvSpPr/>
          <p:nvPr/>
        </p:nvSpPr>
        <p:spPr>
          <a:xfrm>
            <a:off x="18288000" y="7143750"/>
            <a:ext cx="18192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Илья Муромец</a:t>
            </a:r>
            <a:endParaRPr lang="en-US" sz="2400" dirty="0"/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B07D4490-FD6C-FD92-E0B4-F17DB124E15E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6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20469 2.22222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3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34922 2.22222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48907 2.22222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5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63125 2.22222E-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6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77344 2.22222E-6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91563 2.22222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8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90911 4.44444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46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7612 4.44444E-6 " pathEditMode="relative" rAng="0" ptsTypes="AA">
                                      <p:cBhvr>
                                        <p:cTn id="20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64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62682 4.44444E-6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4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47995 4.4444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2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34036 4.44444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19349 4.44444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24000" y="3895725"/>
            <a:ext cx="6610350" cy="27622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24000" y="7124700"/>
            <a:ext cx="6124575" cy="21621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21157506">
            <a:off x="9459939" y="-597395"/>
            <a:ext cx="9772954" cy="11043639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04950" y="857250"/>
            <a:ext cx="4819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Илья Муромец</a:t>
            </a:r>
            <a:endParaRPr lang="en-US" sz="4800" dirty="0"/>
          </a:p>
        </p:txBody>
      </p:sp>
      <p:sp>
        <p:nvSpPr>
          <p:cNvPr id="6" name="Text 1"/>
          <p:cNvSpPr/>
          <p:nvPr/>
        </p:nvSpPr>
        <p:spPr>
          <a:xfrm>
            <a:off x="1504950" y="2395538"/>
            <a:ext cx="614362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Главный герой, русский богатырь, цель которого дойти до Киев-града</a:t>
            </a:r>
            <a:endParaRPr lang="en-US" sz="2400" dirty="0"/>
          </a:p>
        </p:txBody>
      </p:sp>
      <p:sp>
        <p:nvSpPr>
          <p:cNvPr id="7" name="Text 2"/>
          <p:cNvSpPr/>
          <p:nvPr/>
        </p:nvSpPr>
        <p:spPr>
          <a:xfrm>
            <a:off x="1504950" y="3895725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Начальные характеристики</a:t>
            </a:r>
            <a:endParaRPr lang="en-US" sz="2700" dirty="0"/>
          </a:p>
        </p:txBody>
      </p:sp>
      <p:sp>
        <p:nvSpPr>
          <p:cNvPr id="8" name="Text 3"/>
          <p:cNvSpPr/>
          <p:nvPr/>
        </p:nvSpPr>
        <p:spPr>
          <a:xfrm>
            <a:off x="2181225" y="5886450"/>
            <a:ext cx="5524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100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4648200" y="5886450"/>
            <a:ext cx="3429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10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7067550" y="5886450"/>
            <a:ext cx="2286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0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504950" y="71247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Повышение уровня</a:t>
            </a:r>
            <a:endParaRPr lang="en-US" sz="2700" dirty="0"/>
          </a:p>
        </p:txBody>
      </p:sp>
      <p:sp>
        <p:nvSpPr>
          <p:cNvPr id="12" name="Text 7"/>
          <p:cNvSpPr/>
          <p:nvPr/>
        </p:nvSpPr>
        <p:spPr>
          <a:xfrm>
            <a:off x="1504950" y="8001000"/>
            <a:ext cx="28003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Требуемый опыт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4514850" y="8001000"/>
            <a:ext cx="652236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2343150" y="8796338"/>
            <a:ext cx="3810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+5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4191000" y="8796338"/>
            <a:ext cx="3810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+5</a:t>
            </a:r>
            <a:endParaRPr lang="en-US" sz="2400" dirty="0"/>
          </a:p>
        </p:txBody>
      </p:sp>
      <p:sp>
        <p:nvSpPr>
          <p:cNvPr id="16" name="Text 17">
            <a:extLst>
              <a:ext uri="{FF2B5EF4-FFF2-40B4-BE49-F238E27FC236}">
                <a16:creationId xmlns:a16="http://schemas.microsoft.com/office/drawing/2014/main" id="{E6070446-2144-A091-3A81-3E8E8C9676DF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7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 -0.12176 L 0.05009 -0.07777 C 0.04853 -0.0645 0.04531 -0.05524 0.03993 -0.04336 C 0.03316 -0.03287 0.02813 -0.02747 0.02127 -0.02469 L -0.00772 -0.01327 " pathEditMode="relative" rAng="2640000" ptsTypes="AAAAA">
                                      <p:cBhvr>
                                        <p:cTn id="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6" y="6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20538" y="2738437"/>
            <a:ext cx="1362075" cy="13620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19888" y="2738437"/>
            <a:ext cx="1362075" cy="13620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09713" y="2738437"/>
            <a:ext cx="1362075" cy="13620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09713" y="5138737"/>
            <a:ext cx="1362075" cy="13620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719888" y="5138737"/>
            <a:ext cx="1362075" cy="136207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1920538" y="5138737"/>
            <a:ext cx="1362075" cy="13620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09713" y="7281862"/>
            <a:ext cx="1362075" cy="13620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719888" y="7281862"/>
            <a:ext cx="1362075" cy="136207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1920538" y="7281862"/>
            <a:ext cx="1362075" cy="1362075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1504950" y="857250"/>
            <a:ext cx="39814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Экипировка</a:t>
            </a:r>
            <a:endParaRPr lang="en-US" sz="4800" dirty="0"/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01D6CDB5-0BEF-0796-8C5D-B58EBADB043D}"/>
              </a:ext>
            </a:extLst>
          </p:cNvPr>
          <p:cNvGrpSpPr/>
          <p:nvPr/>
        </p:nvGrpSpPr>
        <p:grpSpPr>
          <a:xfrm>
            <a:off x="13292138" y="2857499"/>
            <a:ext cx="2514600" cy="1114425"/>
            <a:chOff x="13716000" y="3048000"/>
            <a:chExt cx="2514600" cy="1114425"/>
          </a:xfrm>
        </p:grpSpPr>
        <p:pic>
          <p:nvPicPr>
            <p:cNvPr id="3" name="Image 1" descr="preencoded.png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3725525" y="3048000"/>
              <a:ext cx="2495550" cy="1114425"/>
            </a:xfrm>
            <a:prstGeom prst="rect">
              <a:avLst/>
            </a:prstGeom>
          </p:spPr>
        </p:pic>
        <p:sp>
          <p:nvSpPr>
            <p:cNvPr id="21" name="Text 1"/>
            <p:cNvSpPr/>
            <p:nvPr/>
          </p:nvSpPr>
          <p:spPr>
            <a:xfrm>
              <a:off x="13716000" y="3048000"/>
              <a:ext cx="251460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Стальной шлем</a:t>
              </a:r>
              <a:endParaRPr lang="en-US" sz="2400" dirty="0"/>
            </a:p>
          </p:txBody>
        </p:sp>
        <p:sp>
          <p:nvSpPr>
            <p:cNvPr id="22" name="Text 2"/>
            <p:cNvSpPr/>
            <p:nvPr/>
          </p:nvSpPr>
          <p:spPr>
            <a:xfrm>
              <a:off x="14354175" y="3681413"/>
              <a:ext cx="47625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+ 4</a:t>
              </a:r>
              <a:endParaRPr lang="en-US" sz="2400" dirty="0"/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945D0B1B-9427-ECFE-96F3-5A3E98B96442}"/>
              </a:ext>
            </a:extLst>
          </p:cNvPr>
          <p:cNvGrpSpPr/>
          <p:nvPr/>
        </p:nvGrpSpPr>
        <p:grpSpPr>
          <a:xfrm>
            <a:off x="8081963" y="2676524"/>
            <a:ext cx="2114550" cy="1485900"/>
            <a:chOff x="8505825" y="2867025"/>
            <a:chExt cx="2114550" cy="1485900"/>
          </a:xfrm>
        </p:grpSpPr>
        <p:sp>
          <p:nvSpPr>
            <p:cNvPr id="23" name="Text 3"/>
            <p:cNvSpPr/>
            <p:nvPr/>
          </p:nvSpPr>
          <p:spPr>
            <a:xfrm>
              <a:off x="8505825" y="2867025"/>
              <a:ext cx="2114550" cy="7429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Кольчужный 
капюшон</a:t>
              </a:r>
              <a:endParaRPr lang="en-US" sz="2400" dirty="0"/>
            </a:p>
          </p:txBody>
        </p:sp>
        <p:pic>
          <p:nvPicPr>
            <p:cNvPr id="5" name="Image 3" descr="preencoded.png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8524875" y="2867025"/>
              <a:ext cx="2095500" cy="1485900"/>
            </a:xfrm>
            <a:prstGeom prst="rect">
              <a:avLst/>
            </a:prstGeom>
          </p:spPr>
        </p:pic>
        <p:sp>
          <p:nvSpPr>
            <p:cNvPr id="24" name="Text 4"/>
            <p:cNvSpPr/>
            <p:nvPr/>
          </p:nvSpPr>
          <p:spPr>
            <a:xfrm>
              <a:off x="9153525" y="3871913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+ 3</a:t>
              </a:r>
              <a:endParaRPr lang="en-US" sz="2400" dirty="0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D3D28F0-FDDC-D47E-5AC0-FD3C19FCD189}"/>
              </a:ext>
            </a:extLst>
          </p:cNvPr>
          <p:cNvGrpSpPr/>
          <p:nvPr/>
        </p:nvGrpSpPr>
        <p:grpSpPr>
          <a:xfrm>
            <a:off x="2881313" y="2857499"/>
            <a:ext cx="2686050" cy="1114425"/>
            <a:chOff x="3305175" y="3048000"/>
            <a:chExt cx="2686050" cy="1114425"/>
          </a:xfrm>
        </p:grpSpPr>
        <p:pic>
          <p:nvPicPr>
            <p:cNvPr id="7" name="Image 5" descr="preencoded.png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3314700" y="3048000"/>
              <a:ext cx="2667000" cy="1114425"/>
            </a:xfrm>
            <a:prstGeom prst="rect">
              <a:avLst/>
            </a:prstGeom>
          </p:spPr>
        </p:pic>
        <p:sp>
          <p:nvSpPr>
            <p:cNvPr id="25" name="Text 5"/>
            <p:cNvSpPr/>
            <p:nvPr/>
          </p:nvSpPr>
          <p:spPr>
            <a:xfrm>
              <a:off x="3305175" y="3048000"/>
              <a:ext cx="268605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Кожанный шлем</a:t>
              </a:r>
              <a:endParaRPr lang="en-US" sz="2400" dirty="0"/>
            </a:p>
          </p:txBody>
        </p:sp>
        <p:sp>
          <p:nvSpPr>
            <p:cNvPr id="26" name="Text 6"/>
            <p:cNvSpPr/>
            <p:nvPr/>
          </p:nvSpPr>
          <p:spPr>
            <a:xfrm>
              <a:off x="3943350" y="3681413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+ 2</a:t>
              </a:r>
              <a:endParaRPr lang="en-US" sz="2400" dirty="0"/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A88D06C2-65EF-7EC4-F065-C8CD415DBF76}"/>
              </a:ext>
            </a:extLst>
          </p:cNvPr>
          <p:cNvGrpSpPr/>
          <p:nvPr/>
        </p:nvGrpSpPr>
        <p:grpSpPr>
          <a:xfrm>
            <a:off x="2881313" y="5076824"/>
            <a:ext cx="1714500" cy="1485900"/>
            <a:chOff x="3305175" y="5267325"/>
            <a:chExt cx="1714500" cy="1485900"/>
          </a:xfrm>
        </p:grpSpPr>
        <p:pic>
          <p:nvPicPr>
            <p:cNvPr id="9" name="Image 7" descr="preencoded.png"/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3314700" y="5267325"/>
              <a:ext cx="1695450" cy="1485900"/>
            </a:xfrm>
            <a:prstGeom prst="rect">
              <a:avLst/>
            </a:prstGeom>
          </p:spPr>
        </p:pic>
        <p:sp>
          <p:nvSpPr>
            <p:cNvPr id="27" name="Text 7"/>
            <p:cNvSpPr/>
            <p:nvPr/>
          </p:nvSpPr>
          <p:spPr>
            <a:xfrm>
              <a:off x="3305175" y="5267325"/>
              <a:ext cx="1714500" cy="7429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Кожанный
нагрудник</a:t>
              </a:r>
              <a:endParaRPr lang="en-US" sz="2400" dirty="0"/>
            </a:p>
          </p:txBody>
        </p:sp>
        <p:sp>
          <p:nvSpPr>
            <p:cNvPr id="28" name="Text 8"/>
            <p:cNvSpPr/>
            <p:nvPr/>
          </p:nvSpPr>
          <p:spPr>
            <a:xfrm>
              <a:off x="3943350" y="6272213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+ 2</a:t>
              </a:r>
              <a:endParaRPr lang="en-US" sz="2400" dirty="0"/>
            </a:p>
          </p:txBody>
        </p: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1F627696-E503-F779-BFD7-4B9E50B232FA}"/>
              </a:ext>
            </a:extLst>
          </p:cNvPr>
          <p:cNvGrpSpPr/>
          <p:nvPr/>
        </p:nvGrpSpPr>
        <p:grpSpPr>
          <a:xfrm>
            <a:off x="8091488" y="5257799"/>
            <a:ext cx="1457325" cy="1114425"/>
            <a:chOff x="8515350" y="5448300"/>
            <a:chExt cx="1457325" cy="1114425"/>
          </a:xfrm>
        </p:grpSpPr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8524875" y="5448300"/>
              <a:ext cx="1438275" cy="1114425"/>
            </a:xfrm>
            <a:prstGeom prst="rect">
              <a:avLst/>
            </a:prstGeom>
          </p:spPr>
        </p:pic>
        <p:sp>
          <p:nvSpPr>
            <p:cNvPr id="29" name="Text 9"/>
            <p:cNvSpPr/>
            <p:nvPr/>
          </p:nvSpPr>
          <p:spPr>
            <a:xfrm>
              <a:off x="8515350" y="5448300"/>
              <a:ext cx="145732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Кольчуга</a:t>
              </a:r>
              <a:endParaRPr lang="en-US" sz="2400" dirty="0"/>
            </a:p>
          </p:txBody>
        </p:sp>
        <p:sp>
          <p:nvSpPr>
            <p:cNvPr id="30" name="Text 10"/>
            <p:cNvSpPr/>
            <p:nvPr/>
          </p:nvSpPr>
          <p:spPr>
            <a:xfrm>
              <a:off x="9153525" y="6081713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+ 3</a:t>
              </a:r>
              <a:endParaRPr lang="en-US" sz="2400" dirty="0"/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E3CCDC10-6A08-F902-7785-D583CDCDCBBC}"/>
              </a:ext>
            </a:extLst>
          </p:cNvPr>
          <p:cNvGrpSpPr/>
          <p:nvPr/>
        </p:nvGrpSpPr>
        <p:grpSpPr>
          <a:xfrm>
            <a:off x="13282613" y="5257799"/>
            <a:ext cx="1495425" cy="1114425"/>
            <a:chOff x="13706475" y="5448300"/>
            <a:chExt cx="1495425" cy="1114425"/>
          </a:xfrm>
        </p:grpSpPr>
        <p:pic>
          <p:nvPicPr>
            <p:cNvPr id="13" name="Image 11" descr="preencoded.png"/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13725525" y="5448300"/>
              <a:ext cx="1476375" cy="1114425"/>
            </a:xfrm>
            <a:prstGeom prst="rect">
              <a:avLst/>
            </a:prstGeom>
          </p:spPr>
        </p:pic>
        <p:sp>
          <p:nvSpPr>
            <p:cNvPr id="31" name="Text 11"/>
            <p:cNvSpPr/>
            <p:nvPr/>
          </p:nvSpPr>
          <p:spPr>
            <a:xfrm>
              <a:off x="13706475" y="5448300"/>
              <a:ext cx="149542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Латы</a:t>
              </a:r>
              <a:endParaRPr lang="en-US" sz="2400" dirty="0"/>
            </a:p>
          </p:txBody>
        </p:sp>
        <p:sp>
          <p:nvSpPr>
            <p:cNvPr id="32" name="Text 12"/>
            <p:cNvSpPr/>
            <p:nvPr/>
          </p:nvSpPr>
          <p:spPr>
            <a:xfrm>
              <a:off x="14354175" y="6081713"/>
              <a:ext cx="47625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+ 4</a:t>
              </a:r>
              <a:endParaRPr lang="en-US" sz="2400" dirty="0"/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1A9F0597-4747-B4F8-EFAE-A456170BE580}"/>
              </a:ext>
            </a:extLst>
          </p:cNvPr>
          <p:cNvGrpSpPr/>
          <p:nvPr/>
        </p:nvGrpSpPr>
        <p:grpSpPr>
          <a:xfrm>
            <a:off x="2871788" y="7400924"/>
            <a:ext cx="2222726" cy="1114425"/>
            <a:chOff x="3295650" y="7591425"/>
            <a:chExt cx="2222726" cy="1114425"/>
          </a:xfrm>
        </p:grpSpPr>
        <p:pic>
          <p:nvPicPr>
            <p:cNvPr id="15" name="Image 13" descr="preencoded.png"/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3314700" y="7591425"/>
              <a:ext cx="1476375" cy="1114425"/>
            </a:xfrm>
            <a:prstGeom prst="rect">
              <a:avLst/>
            </a:prstGeom>
          </p:spPr>
        </p:pic>
        <p:sp>
          <p:nvSpPr>
            <p:cNvPr id="33" name="Text 13"/>
            <p:cNvSpPr/>
            <p:nvPr/>
          </p:nvSpPr>
          <p:spPr>
            <a:xfrm>
              <a:off x="3295650" y="7591425"/>
              <a:ext cx="2222726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ru-RU" sz="2400" dirty="0">
                  <a:solidFill>
                    <a:srgbClr val="272727"/>
                  </a:solidFill>
                  <a:latin typeface="Montserrat Regular" pitchFamily="34" charset="0"/>
                </a:rPr>
                <a:t>Простой меч</a:t>
              </a:r>
              <a:endParaRPr lang="en-US" sz="2400" dirty="0"/>
            </a:p>
          </p:txBody>
        </p:sp>
        <p:sp>
          <p:nvSpPr>
            <p:cNvPr id="34" name="Text 14"/>
            <p:cNvSpPr/>
            <p:nvPr/>
          </p:nvSpPr>
          <p:spPr>
            <a:xfrm>
              <a:off x="3943350" y="8224837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+ 2</a:t>
              </a:r>
              <a:endParaRPr lang="en-US" sz="2400" dirty="0"/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B6B96C20-E6B2-4985-3DB8-4D21697671FB}"/>
              </a:ext>
            </a:extLst>
          </p:cNvPr>
          <p:cNvGrpSpPr/>
          <p:nvPr/>
        </p:nvGrpSpPr>
        <p:grpSpPr>
          <a:xfrm>
            <a:off x="8081963" y="7400924"/>
            <a:ext cx="2095500" cy="1114425"/>
            <a:chOff x="8505825" y="7591425"/>
            <a:chExt cx="2095500" cy="1114425"/>
          </a:xfrm>
        </p:grpSpPr>
        <p:pic>
          <p:nvPicPr>
            <p:cNvPr id="17" name="Image 15" descr="preencoded.png"/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8524875" y="7591425"/>
              <a:ext cx="1476375" cy="1114425"/>
            </a:xfrm>
            <a:prstGeom prst="rect">
              <a:avLst/>
            </a:prstGeom>
          </p:spPr>
        </p:pic>
        <p:sp>
          <p:nvSpPr>
            <p:cNvPr id="35" name="Text 15"/>
            <p:cNvSpPr/>
            <p:nvPr/>
          </p:nvSpPr>
          <p:spPr>
            <a:xfrm>
              <a:off x="8505825" y="7591425"/>
              <a:ext cx="209550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ru-RU" sz="2400" dirty="0"/>
                <a:t>Железный меч</a:t>
              </a:r>
              <a:endParaRPr lang="en-US" sz="2400" dirty="0"/>
            </a:p>
          </p:txBody>
        </p:sp>
        <p:sp>
          <p:nvSpPr>
            <p:cNvPr id="36" name="Text 16"/>
            <p:cNvSpPr/>
            <p:nvPr/>
          </p:nvSpPr>
          <p:spPr>
            <a:xfrm>
              <a:off x="9153525" y="8224837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+ 3</a:t>
              </a:r>
              <a:endParaRPr lang="en-US" sz="2400" dirty="0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8CFA6D67-9B9D-475B-2937-EE63AE1AA9C3}"/>
              </a:ext>
            </a:extLst>
          </p:cNvPr>
          <p:cNvGrpSpPr/>
          <p:nvPr/>
        </p:nvGrpSpPr>
        <p:grpSpPr>
          <a:xfrm>
            <a:off x="13282613" y="7400924"/>
            <a:ext cx="2362200" cy="1114425"/>
            <a:chOff x="13706475" y="7591425"/>
            <a:chExt cx="2362200" cy="1114425"/>
          </a:xfrm>
        </p:grpSpPr>
        <p:pic>
          <p:nvPicPr>
            <p:cNvPr id="19" name="Image 17" descr="preencoded.png"/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13725525" y="7591425"/>
              <a:ext cx="2343150" cy="1114425"/>
            </a:xfrm>
            <a:prstGeom prst="rect">
              <a:avLst/>
            </a:prstGeom>
          </p:spPr>
        </p:pic>
        <p:sp>
          <p:nvSpPr>
            <p:cNvPr id="37" name="Text 17"/>
            <p:cNvSpPr/>
            <p:nvPr/>
          </p:nvSpPr>
          <p:spPr>
            <a:xfrm>
              <a:off x="13706475" y="7591425"/>
              <a:ext cx="236220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en-US" sz="2400" dirty="0" err="1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Меч-клад</a:t>
              </a:r>
              <a:r>
                <a:rPr lang="ru-RU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е</a:t>
              </a:r>
              <a:r>
                <a:rPr lang="en-US" sz="2400" dirty="0" err="1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нец</a:t>
              </a:r>
              <a:endParaRPr lang="en-US" sz="2400" dirty="0"/>
            </a:p>
          </p:txBody>
        </p:sp>
        <p:sp>
          <p:nvSpPr>
            <p:cNvPr id="38" name="Text 18"/>
            <p:cNvSpPr/>
            <p:nvPr/>
          </p:nvSpPr>
          <p:spPr>
            <a:xfrm>
              <a:off x="14354175" y="8224837"/>
              <a:ext cx="47625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+ 4</a:t>
              </a:r>
              <a:endParaRPr lang="en-US" sz="2400" dirty="0"/>
            </a:p>
          </p:txBody>
        </p:sp>
      </p:grpSp>
      <p:sp>
        <p:nvSpPr>
          <p:cNvPr id="39" name="Text 17">
            <a:extLst>
              <a:ext uri="{FF2B5EF4-FFF2-40B4-BE49-F238E27FC236}">
                <a16:creationId xmlns:a16="http://schemas.microsoft.com/office/drawing/2014/main" id="{303C9F86-DFBB-EEEE-22FE-00EBD1759082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8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03203 -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7 2.59259E-6 L 0.03038 2.59259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-4.44444E-6 L 0.03386 -4.44444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91667E-6 -7.40741E-7 L 0.03437 -7.40741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2.22222E-6 L 0.03307 2.22222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0.03437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86111E-6 -1.11111E-6 L 0.03307 -1.11111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E-6 -1.11111E-6 L 0.03385 -1.11111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1.11111E-6 L 0.03533 -1.11111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09713" y="5472113"/>
            <a:ext cx="1362075" cy="13620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923907" y="5695950"/>
            <a:ext cx="1476375" cy="9239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719888" y="5472113"/>
            <a:ext cx="1362075" cy="13620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084344" y="5695950"/>
            <a:ext cx="1238250" cy="9239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1920538" y="5472113"/>
            <a:ext cx="1362075" cy="136207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504950" y="857250"/>
            <a:ext cx="29813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Припасы</a:t>
            </a:r>
            <a:endParaRPr lang="en-US" sz="4800" dirty="0"/>
          </a:p>
        </p:txBody>
      </p:sp>
      <p:sp>
        <p:nvSpPr>
          <p:cNvPr id="9" name="Text 1"/>
          <p:cNvSpPr/>
          <p:nvPr/>
        </p:nvSpPr>
        <p:spPr>
          <a:xfrm>
            <a:off x="2923907" y="5695950"/>
            <a:ext cx="14954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Пирожок</a:t>
            </a:r>
            <a:endParaRPr lang="en-US" sz="2400" dirty="0"/>
          </a:p>
        </p:txBody>
      </p:sp>
      <p:sp>
        <p:nvSpPr>
          <p:cNvPr id="10" name="Text 2"/>
          <p:cNvSpPr/>
          <p:nvPr/>
        </p:nvSpPr>
        <p:spPr>
          <a:xfrm>
            <a:off x="3543300" y="6234113"/>
            <a:ext cx="690563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+ 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20</a:t>
            </a:r>
            <a:endParaRPr lang="en-US" sz="2400" dirty="0"/>
          </a:p>
        </p:txBody>
      </p:sp>
      <p:sp>
        <p:nvSpPr>
          <p:cNvPr id="11" name="Text 3"/>
          <p:cNvSpPr/>
          <p:nvPr/>
        </p:nvSpPr>
        <p:spPr>
          <a:xfrm>
            <a:off x="8077200" y="5695950"/>
            <a:ext cx="1257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Молоко</a:t>
            </a:r>
            <a:endParaRPr lang="en-US" sz="2400" dirty="0"/>
          </a:p>
        </p:txBody>
      </p:sp>
      <p:sp>
        <p:nvSpPr>
          <p:cNvPr id="12" name="Text 4"/>
          <p:cNvSpPr/>
          <p:nvPr/>
        </p:nvSpPr>
        <p:spPr>
          <a:xfrm>
            <a:off x="8629650" y="6234113"/>
            <a:ext cx="4476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endParaRPr lang="en-US" sz="2400" dirty="0"/>
          </a:p>
        </p:txBody>
      </p:sp>
      <p:sp>
        <p:nvSpPr>
          <p:cNvPr id="13" name="Text 5"/>
          <p:cNvSpPr/>
          <p:nvPr/>
        </p:nvSpPr>
        <p:spPr>
          <a:xfrm>
            <a:off x="13282613" y="5695950"/>
            <a:ext cx="12001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Яблоко</a:t>
            </a:r>
            <a:endParaRPr lang="en-US" sz="2400" dirty="0"/>
          </a:p>
        </p:txBody>
      </p:sp>
      <p:sp>
        <p:nvSpPr>
          <p:cNvPr id="15" name="Text 7"/>
          <p:cNvSpPr/>
          <p:nvPr/>
        </p:nvSpPr>
        <p:spPr>
          <a:xfrm>
            <a:off x="1504950" y="3381375"/>
            <a:ext cx="6524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Можно найти локациях и использовать для восстановления здоровья</a:t>
            </a:r>
            <a:endParaRPr lang="en-US" sz="2400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94F0DB36-D537-E154-95B3-530351B35F9E}"/>
              </a:ext>
            </a:extLst>
          </p:cNvPr>
          <p:cNvSpPr/>
          <p:nvPr/>
        </p:nvSpPr>
        <p:spPr>
          <a:xfrm>
            <a:off x="8703469" y="6291262"/>
            <a:ext cx="631031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+ 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15</a:t>
            </a:r>
            <a:endParaRPr lang="en-US" sz="2400" dirty="0"/>
          </a:p>
        </p:txBody>
      </p:sp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2B16AF3E-3134-7F9F-B199-EC838E7C74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282613" y="5695950"/>
            <a:ext cx="1238250" cy="923925"/>
          </a:xfrm>
          <a:prstGeom prst="rect">
            <a:avLst/>
          </a:prstGeom>
        </p:spPr>
      </p:pic>
      <p:sp>
        <p:nvSpPr>
          <p:cNvPr id="19" name="Text 2">
            <a:extLst>
              <a:ext uri="{FF2B5EF4-FFF2-40B4-BE49-F238E27FC236}">
                <a16:creationId xmlns:a16="http://schemas.microsoft.com/office/drawing/2014/main" id="{5EB50A22-8619-AA8F-30D0-EE44A257A09F}"/>
              </a:ext>
            </a:extLst>
          </p:cNvPr>
          <p:cNvSpPr/>
          <p:nvPr/>
        </p:nvSpPr>
        <p:spPr>
          <a:xfrm>
            <a:off x="13896975" y="6236494"/>
            <a:ext cx="4476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+ 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  <a:endParaRPr lang="en-US" sz="2400" dirty="0"/>
          </a:p>
        </p:txBody>
      </p:sp>
      <p:sp>
        <p:nvSpPr>
          <p:cNvPr id="7" name="Text 17">
            <a:extLst>
              <a:ext uri="{FF2B5EF4-FFF2-40B4-BE49-F238E27FC236}">
                <a16:creationId xmlns:a16="http://schemas.microsoft.com/office/drawing/2014/main" id="{FC3A7E9E-28A5-E9C7-9741-2A1C220DD66E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9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6 -4.81481E-6 L -2.60209E-17 -4.8148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02604 7.40741E-7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02656 -1.11111E-6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4.07407E-6 L 0.02552 -4.07407E-6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0.02709 7.40741E-7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51389E-5 -1.11111E-6 L 0.02735 0.00016 " pathEditMode="relative" rAng="0" ptsTypes="AA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111E-6 3.7037E-7 L 0.02552 3.7037E-7 " pathEditMode="relative" rAng="0" ptsTypes="AA">
                                      <p:cBhvr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0.02527 7.40741E-7 " pathEditMode="relative" rAng="0" ptsTypes="AA">
                                      <p:cBhvr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71605E-6 L 0.02552 -2.71605E-6 " pathEditMode="relative" rAng="0" ptsTypes="AA">
                                      <p:cBhvr>
                                        <p:cTn id="2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75E-5 -1.11111E-6 L 0.02734 0.00016 " pathEditMode="relative" rAng="0" ptsTypes="AA">
                                      <p:cBhvr>
                                        <p:cTn id="2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5" grpId="0" autoUpdateAnimBg="0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619</Words>
  <Application>Microsoft Office PowerPoint</Application>
  <PresentationFormat>Произвольный</PresentationFormat>
  <Paragraphs>231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Arial</vt:lpstr>
      <vt:lpstr>Calibri</vt:lpstr>
      <vt:lpstr>Montserrat</vt:lpstr>
      <vt:lpstr>Montserrat Medium</vt:lpstr>
      <vt:lpstr>Montserrat Regular</vt:lpstr>
      <vt:lpstr>Montserrat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Чурганов Никита Сергеевич</cp:lastModifiedBy>
  <cp:revision>7</cp:revision>
  <dcterms:created xsi:type="dcterms:W3CDTF">2023-06-02T08:57:53Z</dcterms:created>
  <dcterms:modified xsi:type="dcterms:W3CDTF">2023-06-09T08:46:49Z</dcterms:modified>
</cp:coreProperties>
</file>